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2" r:id="rId1"/>
  </p:sldMasterIdLst>
  <p:notesMasterIdLst>
    <p:notesMasterId r:id="rId14"/>
  </p:notesMasterIdLst>
  <p:sldIdLst>
    <p:sldId id="271" r:id="rId2"/>
    <p:sldId id="273" r:id="rId3"/>
    <p:sldId id="275" r:id="rId4"/>
    <p:sldId id="274" r:id="rId5"/>
    <p:sldId id="276" r:id="rId6"/>
    <p:sldId id="277" r:id="rId7"/>
    <p:sldId id="278" r:id="rId8"/>
    <p:sldId id="279" r:id="rId9"/>
    <p:sldId id="280" r:id="rId10"/>
    <p:sldId id="281" r:id="rId11"/>
    <p:sldId id="263" r:id="rId12"/>
    <p:sldId id="270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C058"/>
    <a:srgbClr val="4DC1CA"/>
    <a:srgbClr val="3D3D3D"/>
    <a:srgbClr val="D12C1C"/>
    <a:srgbClr val="C51B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/>
    <p:restoredTop sz="94810"/>
  </p:normalViewPr>
  <p:slideViewPr>
    <p:cSldViewPr snapToGrid="0">
      <p:cViewPr varScale="1">
        <p:scale>
          <a:sx n="50" d="100"/>
          <a:sy n="50" d="100"/>
        </p:scale>
        <p:origin x="184" y="1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E8D461-5B99-0B49-BDA2-27F9E2B88B9A}" type="doc">
      <dgm:prSet loTypeId="urn:microsoft.com/office/officeart/2005/8/layout/cycle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D011AC5D-4600-A44B-BD04-73708D728628}">
      <dgm:prSet phldrT="[Text]"/>
      <dgm:spPr>
        <a:solidFill>
          <a:srgbClr val="4DC1CA"/>
        </a:solidFill>
      </dgm:spPr>
      <dgm:t>
        <a:bodyPr/>
        <a:lstStyle/>
        <a:p>
          <a:r>
            <a:rPr lang="de-DE" dirty="0"/>
            <a:t>State</a:t>
          </a:r>
        </a:p>
      </dgm:t>
    </dgm:pt>
    <dgm:pt modelId="{63BC509F-F934-0144-B82B-933BCFB072A5}" type="parTrans" cxnId="{F6E8B4BB-D395-0E49-B646-CE81DCA53525}">
      <dgm:prSet/>
      <dgm:spPr/>
      <dgm:t>
        <a:bodyPr/>
        <a:lstStyle/>
        <a:p>
          <a:endParaRPr lang="de-DE"/>
        </a:p>
      </dgm:t>
    </dgm:pt>
    <dgm:pt modelId="{4E501A85-83F6-994A-A9DA-7D907372ACFB}" type="sibTrans" cxnId="{F6E8B4BB-D395-0E49-B646-CE81DCA53525}">
      <dgm:prSet/>
      <dgm:spPr>
        <a:solidFill>
          <a:srgbClr val="4DC1CA">
            <a:alpha val="70000"/>
          </a:srgbClr>
        </a:solidFill>
      </dgm:spPr>
      <dgm:t>
        <a:bodyPr/>
        <a:lstStyle/>
        <a:p>
          <a:endParaRPr lang="de-DE"/>
        </a:p>
      </dgm:t>
    </dgm:pt>
    <dgm:pt modelId="{F832FE29-1F75-5F4F-8219-7E8C0B0B6C54}">
      <dgm:prSet phldrT="[Text]"/>
      <dgm:spPr>
        <a:solidFill>
          <a:srgbClr val="4DC1CA"/>
        </a:solidFill>
      </dgm:spPr>
      <dgm:t>
        <a:bodyPr/>
        <a:lstStyle/>
        <a:p>
          <a:r>
            <a:rPr lang="de-DE" dirty="0"/>
            <a:t>Action</a:t>
          </a:r>
        </a:p>
      </dgm:t>
    </dgm:pt>
    <dgm:pt modelId="{459316D0-469A-C543-BEE9-D2FDD4984170}" type="parTrans" cxnId="{21B76F17-6A34-3344-AD88-7FD97CD2D33E}">
      <dgm:prSet/>
      <dgm:spPr/>
      <dgm:t>
        <a:bodyPr/>
        <a:lstStyle/>
        <a:p>
          <a:endParaRPr lang="de-DE"/>
        </a:p>
      </dgm:t>
    </dgm:pt>
    <dgm:pt modelId="{F17555CF-8AD2-CC4E-A880-8F4330D02342}" type="sibTrans" cxnId="{21B76F17-6A34-3344-AD88-7FD97CD2D33E}">
      <dgm:prSet/>
      <dgm:spPr>
        <a:solidFill>
          <a:srgbClr val="4DC1CA">
            <a:alpha val="70000"/>
          </a:srgbClr>
        </a:solidFill>
      </dgm:spPr>
      <dgm:t>
        <a:bodyPr/>
        <a:lstStyle/>
        <a:p>
          <a:endParaRPr lang="de-DE"/>
        </a:p>
      </dgm:t>
    </dgm:pt>
    <dgm:pt modelId="{0653FFB7-8625-254E-A844-8F09ABFAF1DA}">
      <dgm:prSet phldrT="[Text]"/>
      <dgm:spPr>
        <a:solidFill>
          <a:srgbClr val="4DC1CA"/>
        </a:solidFill>
      </dgm:spPr>
      <dgm:t>
        <a:bodyPr/>
        <a:lstStyle/>
        <a:p>
          <a:r>
            <a:rPr lang="de-DE" dirty="0"/>
            <a:t>Next State</a:t>
          </a:r>
        </a:p>
      </dgm:t>
    </dgm:pt>
    <dgm:pt modelId="{296855E9-DA70-5342-9BAB-0FCC4754829D}" type="parTrans" cxnId="{D9CB1269-1D9B-B347-95F5-D0D653DCF703}">
      <dgm:prSet/>
      <dgm:spPr/>
      <dgm:t>
        <a:bodyPr/>
        <a:lstStyle/>
        <a:p>
          <a:endParaRPr lang="de-DE"/>
        </a:p>
      </dgm:t>
    </dgm:pt>
    <dgm:pt modelId="{6698BE35-044C-4C45-9F29-2058C5AF9049}" type="sibTrans" cxnId="{D9CB1269-1D9B-B347-95F5-D0D653DCF703}">
      <dgm:prSet/>
      <dgm:spPr>
        <a:solidFill>
          <a:srgbClr val="4DC1CA">
            <a:alpha val="70000"/>
          </a:srgbClr>
        </a:solidFill>
      </dgm:spPr>
      <dgm:t>
        <a:bodyPr/>
        <a:lstStyle/>
        <a:p>
          <a:endParaRPr lang="de-DE"/>
        </a:p>
      </dgm:t>
    </dgm:pt>
    <dgm:pt modelId="{1EAA5455-83B2-B14B-84D7-20633CE50219}">
      <dgm:prSet phldrT="[Text]"/>
      <dgm:spPr>
        <a:solidFill>
          <a:srgbClr val="4DC1CA"/>
        </a:solidFill>
      </dgm:spPr>
      <dgm:t>
        <a:bodyPr/>
        <a:lstStyle/>
        <a:p>
          <a:r>
            <a:rPr lang="de-DE" dirty="0" err="1"/>
            <a:t>Reward</a:t>
          </a:r>
          <a:endParaRPr lang="de-DE" dirty="0"/>
        </a:p>
      </dgm:t>
    </dgm:pt>
    <dgm:pt modelId="{4C208582-FF8D-A348-A097-85A3DA305EB5}" type="parTrans" cxnId="{0C5752B1-421D-F74D-941C-197B8D59F9EB}">
      <dgm:prSet/>
      <dgm:spPr/>
      <dgm:t>
        <a:bodyPr/>
        <a:lstStyle/>
        <a:p>
          <a:endParaRPr lang="de-DE"/>
        </a:p>
      </dgm:t>
    </dgm:pt>
    <dgm:pt modelId="{81D6EEE1-3040-7942-B5FF-C1423A8610D5}" type="sibTrans" cxnId="{0C5752B1-421D-F74D-941C-197B8D59F9EB}">
      <dgm:prSet/>
      <dgm:spPr>
        <a:solidFill>
          <a:srgbClr val="4DC1CA">
            <a:alpha val="70000"/>
          </a:srgbClr>
        </a:solidFill>
      </dgm:spPr>
      <dgm:t>
        <a:bodyPr/>
        <a:lstStyle/>
        <a:p>
          <a:endParaRPr lang="de-DE"/>
        </a:p>
      </dgm:t>
    </dgm:pt>
    <dgm:pt modelId="{A8022C6A-389B-6F4B-AA1F-F4D103EF9305}" type="pres">
      <dgm:prSet presAssocID="{EDE8D461-5B99-0B49-BDA2-27F9E2B88B9A}" presName="cycle" presStyleCnt="0">
        <dgm:presLayoutVars>
          <dgm:dir/>
          <dgm:resizeHandles val="exact"/>
        </dgm:presLayoutVars>
      </dgm:prSet>
      <dgm:spPr/>
    </dgm:pt>
    <dgm:pt modelId="{E64BA256-EC11-6F41-9117-58F1FD413EA0}" type="pres">
      <dgm:prSet presAssocID="{D011AC5D-4600-A44B-BD04-73708D728628}" presName="node" presStyleLbl="node1" presStyleIdx="0" presStyleCnt="4">
        <dgm:presLayoutVars>
          <dgm:bulletEnabled val="1"/>
        </dgm:presLayoutVars>
      </dgm:prSet>
      <dgm:spPr/>
    </dgm:pt>
    <dgm:pt modelId="{E4638B76-0CF1-B840-AC7A-ED221332543C}" type="pres">
      <dgm:prSet presAssocID="{D011AC5D-4600-A44B-BD04-73708D728628}" presName="spNode" presStyleCnt="0"/>
      <dgm:spPr/>
    </dgm:pt>
    <dgm:pt modelId="{A5BB059B-449E-4B44-A1F2-A2236A0250E7}" type="pres">
      <dgm:prSet presAssocID="{4E501A85-83F6-994A-A9DA-7D907372ACFB}" presName="sibTrans" presStyleLbl="sibTrans1D1" presStyleIdx="0" presStyleCnt="4"/>
      <dgm:spPr/>
    </dgm:pt>
    <dgm:pt modelId="{178BDBA9-D63B-6F49-8E27-FCB7C296BCAA}" type="pres">
      <dgm:prSet presAssocID="{F832FE29-1F75-5F4F-8219-7E8C0B0B6C54}" presName="node" presStyleLbl="node1" presStyleIdx="1" presStyleCnt="4">
        <dgm:presLayoutVars>
          <dgm:bulletEnabled val="1"/>
        </dgm:presLayoutVars>
      </dgm:prSet>
      <dgm:spPr/>
    </dgm:pt>
    <dgm:pt modelId="{4DECFF6A-3B86-7D49-A7F5-40821B84953C}" type="pres">
      <dgm:prSet presAssocID="{F832FE29-1F75-5F4F-8219-7E8C0B0B6C54}" presName="spNode" presStyleCnt="0"/>
      <dgm:spPr/>
    </dgm:pt>
    <dgm:pt modelId="{6E8ED5A5-00F7-D940-B485-6F69E604CD0D}" type="pres">
      <dgm:prSet presAssocID="{F17555CF-8AD2-CC4E-A880-8F4330D02342}" presName="sibTrans" presStyleLbl="sibTrans1D1" presStyleIdx="1" presStyleCnt="4"/>
      <dgm:spPr/>
    </dgm:pt>
    <dgm:pt modelId="{F7983A40-DAAD-DC47-B48D-3E55F28E783D}" type="pres">
      <dgm:prSet presAssocID="{1EAA5455-83B2-B14B-84D7-20633CE50219}" presName="node" presStyleLbl="node1" presStyleIdx="2" presStyleCnt="4">
        <dgm:presLayoutVars>
          <dgm:bulletEnabled val="1"/>
        </dgm:presLayoutVars>
      </dgm:prSet>
      <dgm:spPr/>
    </dgm:pt>
    <dgm:pt modelId="{5561425E-D7B8-AB44-85CA-81E9EC8E43CF}" type="pres">
      <dgm:prSet presAssocID="{1EAA5455-83B2-B14B-84D7-20633CE50219}" presName="spNode" presStyleCnt="0"/>
      <dgm:spPr/>
    </dgm:pt>
    <dgm:pt modelId="{6D791928-C6B8-514E-8043-506F0F65E5BF}" type="pres">
      <dgm:prSet presAssocID="{81D6EEE1-3040-7942-B5FF-C1423A8610D5}" presName="sibTrans" presStyleLbl="sibTrans1D1" presStyleIdx="2" presStyleCnt="4"/>
      <dgm:spPr/>
    </dgm:pt>
    <dgm:pt modelId="{A2BC7E64-DD7D-5249-9327-69CE85FB58E9}" type="pres">
      <dgm:prSet presAssocID="{0653FFB7-8625-254E-A844-8F09ABFAF1DA}" presName="node" presStyleLbl="node1" presStyleIdx="3" presStyleCnt="4">
        <dgm:presLayoutVars>
          <dgm:bulletEnabled val="1"/>
        </dgm:presLayoutVars>
      </dgm:prSet>
      <dgm:spPr/>
    </dgm:pt>
    <dgm:pt modelId="{F3A27C96-5661-4A48-B0AE-A509585F9391}" type="pres">
      <dgm:prSet presAssocID="{0653FFB7-8625-254E-A844-8F09ABFAF1DA}" presName="spNode" presStyleCnt="0"/>
      <dgm:spPr/>
    </dgm:pt>
    <dgm:pt modelId="{7BEF99C5-7B95-D147-9E22-A5A0DDF95670}" type="pres">
      <dgm:prSet presAssocID="{6698BE35-044C-4C45-9F29-2058C5AF9049}" presName="sibTrans" presStyleLbl="sibTrans1D1" presStyleIdx="3" presStyleCnt="4"/>
      <dgm:spPr/>
    </dgm:pt>
  </dgm:ptLst>
  <dgm:cxnLst>
    <dgm:cxn modelId="{E672370C-A62A-A544-B087-840E8EA1E387}" type="presOf" srcId="{1EAA5455-83B2-B14B-84D7-20633CE50219}" destId="{F7983A40-DAAD-DC47-B48D-3E55F28E783D}" srcOrd="0" destOrd="0" presId="urn:microsoft.com/office/officeart/2005/8/layout/cycle6"/>
    <dgm:cxn modelId="{21B76F17-6A34-3344-AD88-7FD97CD2D33E}" srcId="{EDE8D461-5B99-0B49-BDA2-27F9E2B88B9A}" destId="{F832FE29-1F75-5F4F-8219-7E8C0B0B6C54}" srcOrd="1" destOrd="0" parTransId="{459316D0-469A-C543-BEE9-D2FDD4984170}" sibTransId="{F17555CF-8AD2-CC4E-A880-8F4330D02342}"/>
    <dgm:cxn modelId="{B40CB639-56BC-D148-9C54-1621C8A6DC41}" type="presOf" srcId="{0653FFB7-8625-254E-A844-8F09ABFAF1DA}" destId="{A2BC7E64-DD7D-5249-9327-69CE85FB58E9}" srcOrd="0" destOrd="0" presId="urn:microsoft.com/office/officeart/2005/8/layout/cycle6"/>
    <dgm:cxn modelId="{29CD195C-1C4F-8A4B-B134-B7873834EC5C}" type="presOf" srcId="{6698BE35-044C-4C45-9F29-2058C5AF9049}" destId="{7BEF99C5-7B95-D147-9E22-A5A0DDF95670}" srcOrd="0" destOrd="0" presId="urn:microsoft.com/office/officeart/2005/8/layout/cycle6"/>
    <dgm:cxn modelId="{D9CB1269-1D9B-B347-95F5-D0D653DCF703}" srcId="{EDE8D461-5B99-0B49-BDA2-27F9E2B88B9A}" destId="{0653FFB7-8625-254E-A844-8F09ABFAF1DA}" srcOrd="3" destOrd="0" parTransId="{296855E9-DA70-5342-9BAB-0FCC4754829D}" sibTransId="{6698BE35-044C-4C45-9F29-2058C5AF9049}"/>
    <dgm:cxn modelId="{90CA2A7A-52B8-4143-9578-F51C1D0784EC}" type="presOf" srcId="{EDE8D461-5B99-0B49-BDA2-27F9E2B88B9A}" destId="{A8022C6A-389B-6F4B-AA1F-F4D103EF9305}" srcOrd="0" destOrd="0" presId="urn:microsoft.com/office/officeart/2005/8/layout/cycle6"/>
    <dgm:cxn modelId="{9F1D157C-8C61-DB4A-9583-302ED2263911}" type="presOf" srcId="{F17555CF-8AD2-CC4E-A880-8F4330D02342}" destId="{6E8ED5A5-00F7-D940-B485-6F69E604CD0D}" srcOrd="0" destOrd="0" presId="urn:microsoft.com/office/officeart/2005/8/layout/cycle6"/>
    <dgm:cxn modelId="{85753C92-E1DF-A945-B702-ECC4E05A46BD}" type="presOf" srcId="{F832FE29-1F75-5F4F-8219-7E8C0B0B6C54}" destId="{178BDBA9-D63B-6F49-8E27-FCB7C296BCAA}" srcOrd="0" destOrd="0" presId="urn:microsoft.com/office/officeart/2005/8/layout/cycle6"/>
    <dgm:cxn modelId="{0C5752B1-421D-F74D-941C-197B8D59F9EB}" srcId="{EDE8D461-5B99-0B49-BDA2-27F9E2B88B9A}" destId="{1EAA5455-83B2-B14B-84D7-20633CE50219}" srcOrd="2" destOrd="0" parTransId="{4C208582-FF8D-A348-A097-85A3DA305EB5}" sibTransId="{81D6EEE1-3040-7942-B5FF-C1423A8610D5}"/>
    <dgm:cxn modelId="{E894FCB8-1D5A-0B4A-846D-2662C71F6F3B}" type="presOf" srcId="{D011AC5D-4600-A44B-BD04-73708D728628}" destId="{E64BA256-EC11-6F41-9117-58F1FD413EA0}" srcOrd="0" destOrd="0" presId="urn:microsoft.com/office/officeart/2005/8/layout/cycle6"/>
    <dgm:cxn modelId="{F6E8B4BB-D395-0E49-B646-CE81DCA53525}" srcId="{EDE8D461-5B99-0B49-BDA2-27F9E2B88B9A}" destId="{D011AC5D-4600-A44B-BD04-73708D728628}" srcOrd="0" destOrd="0" parTransId="{63BC509F-F934-0144-B82B-933BCFB072A5}" sibTransId="{4E501A85-83F6-994A-A9DA-7D907372ACFB}"/>
    <dgm:cxn modelId="{FF6B78E8-73B5-9742-8879-DD4A43EFA40C}" type="presOf" srcId="{4E501A85-83F6-994A-A9DA-7D907372ACFB}" destId="{A5BB059B-449E-4B44-A1F2-A2236A0250E7}" srcOrd="0" destOrd="0" presId="urn:microsoft.com/office/officeart/2005/8/layout/cycle6"/>
    <dgm:cxn modelId="{BBD0FCFD-72AC-254D-90F2-CFCFCCC4CA96}" type="presOf" srcId="{81D6EEE1-3040-7942-B5FF-C1423A8610D5}" destId="{6D791928-C6B8-514E-8043-506F0F65E5BF}" srcOrd="0" destOrd="0" presId="urn:microsoft.com/office/officeart/2005/8/layout/cycle6"/>
    <dgm:cxn modelId="{62C55276-543C-E848-8DBD-9447D332287F}" type="presParOf" srcId="{A8022C6A-389B-6F4B-AA1F-F4D103EF9305}" destId="{E64BA256-EC11-6F41-9117-58F1FD413EA0}" srcOrd="0" destOrd="0" presId="urn:microsoft.com/office/officeart/2005/8/layout/cycle6"/>
    <dgm:cxn modelId="{1245AEAC-073D-5547-8763-99B536404507}" type="presParOf" srcId="{A8022C6A-389B-6F4B-AA1F-F4D103EF9305}" destId="{E4638B76-0CF1-B840-AC7A-ED221332543C}" srcOrd="1" destOrd="0" presId="urn:microsoft.com/office/officeart/2005/8/layout/cycle6"/>
    <dgm:cxn modelId="{96C5C13C-8A2C-EA4F-B2EC-DEE060C94E8E}" type="presParOf" srcId="{A8022C6A-389B-6F4B-AA1F-F4D103EF9305}" destId="{A5BB059B-449E-4B44-A1F2-A2236A0250E7}" srcOrd="2" destOrd="0" presId="urn:microsoft.com/office/officeart/2005/8/layout/cycle6"/>
    <dgm:cxn modelId="{F982D958-B7F4-7948-B7F1-200FE00CF9CC}" type="presParOf" srcId="{A8022C6A-389B-6F4B-AA1F-F4D103EF9305}" destId="{178BDBA9-D63B-6F49-8E27-FCB7C296BCAA}" srcOrd="3" destOrd="0" presId="urn:microsoft.com/office/officeart/2005/8/layout/cycle6"/>
    <dgm:cxn modelId="{2E4C92C5-5616-144B-941E-D21CFB475CB5}" type="presParOf" srcId="{A8022C6A-389B-6F4B-AA1F-F4D103EF9305}" destId="{4DECFF6A-3B86-7D49-A7F5-40821B84953C}" srcOrd="4" destOrd="0" presId="urn:microsoft.com/office/officeart/2005/8/layout/cycle6"/>
    <dgm:cxn modelId="{2759B0AA-754D-4E4F-8709-14AB0CBEA522}" type="presParOf" srcId="{A8022C6A-389B-6F4B-AA1F-F4D103EF9305}" destId="{6E8ED5A5-00F7-D940-B485-6F69E604CD0D}" srcOrd="5" destOrd="0" presId="urn:microsoft.com/office/officeart/2005/8/layout/cycle6"/>
    <dgm:cxn modelId="{0B1B258C-B776-394D-853B-80EE8E8C42F1}" type="presParOf" srcId="{A8022C6A-389B-6F4B-AA1F-F4D103EF9305}" destId="{F7983A40-DAAD-DC47-B48D-3E55F28E783D}" srcOrd="6" destOrd="0" presId="urn:microsoft.com/office/officeart/2005/8/layout/cycle6"/>
    <dgm:cxn modelId="{1AB0E0F8-FA23-C842-8A7F-13A55C2B72DD}" type="presParOf" srcId="{A8022C6A-389B-6F4B-AA1F-F4D103EF9305}" destId="{5561425E-D7B8-AB44-85CA-81E9EC8E43CF}" srcOrd="7" destOrd="0" presId="urn:microsoft.com/office/officeart/2005/8/layout/cycle6"/>
    <dgm:cxn modelId="{3089301D-71FE-F64A-A728-750E9CFC3865}" type="presParOf" srcId="{A8022C6A-389B-6F4B-AA1F-F4D103EF9305}" destId="{6D791928-C6B8-514E-8043-506F0F65E5BF}" srcOrd="8" destOrd="0" presId="urn:microsoft.com/office/officeart/2005/8/layout/cycle6"/>
    <dgm:cxn modelId="{411CC98F-5109-CD4E-AF79-A52152E5F772}" type="presParOf" srcId="{A8022C6A-389B-6F4B-AA1F-F4D103EF9305}" destId="{A2BC7E64-DD7D-5249-9327-69CE85FB58E9}" srcOrd="9" destOrd="0" presId="urn:microsoft.com/office/officeart/2005/8/layout/cycle6"/>
    <dgm:cxn modelId="{65F5485F-ABC2-8840-AAD3-3491565CC3C8}" type="presParOf" srcId="{A8022C6A-389B-6F4B-AA1F-F4D103EF9305}" destId="{F3A27C96-5661-4A48-B0AE-A509585F9391}" srcOrd="10" destOrd="0" presId="urn:microsoft.com/office/officeart/2005/8/layout/cycle6"/>
    <dgm:cxn modelId="{E50739ED-2FC2-DB41-AE1C-EDE6395BF416}" type="presParOf" srcId="{A8022C6A-389B-6F4B-AA1F-F4D103EF9305}" destId="{7BEF99C5-7B95-D147-9E22-A5A0DDF95670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526CE9-ED12-7A47-A4B5-0F05BB7C0DAB}" type="doc">
      <dgm:prSet loTypeId="urn:microsoft.com/office/officeart/2009/3/layout/IncreasingArrows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6D6F43E1-E31D-0B49-A9A8-C0F5BFCF2AEE}">
      <dgm:prSet phldrT="[Text]"/>
      <dgm:spPr>
        <a:solidFill>
          <a:srgbClr val="4DC1CA"/>
        </a:solidFill>
      </dgm:spPr>
      <dgm:t>
        <a:bodyPr/>
        <a:lstStyle/>
        <a:p>
          <a:r>
            <a:rPr lang="de-DE" dirty="0"/>
            <a:t>Episode </a:t>
          </a:r>
          <a:r>
            <a:rPr lang="de-DE" dirty="0" err="1"/>
            <a:t>start</a:t>
          </a:r>
          <a:endParaRPr lang="de-DE" dirty="0"/>
        </a:p>
      </dgm:t>
    </dgm:pt>
    <dgm:pt modelId="{7DA73E6E-B774-C347-834E-32B397A8E7EE}" type="parTrans" cxnId="{A0A8F6B3-E285-7544-A1A2-BF9B3FBF5DD0}">
      <dgm:prSet/>
      <dgm:spPr/>
      <dgm:t>
        <a:bodyPr/>
        <a:lstStyle/>
        <a:p>
          <a:endParaRPr lang="de-DE"/>
        </a:p>
      </dgm:t>
    </dgm:pt>
    <dgm:pt modelId="{689B49C8-43CA-6249-849A-F9E206ED635B}" type="sibTrans" cxnId="{A0A8F6B3-E285-7544-A1A2-BF9B3FBF5DD0}">
      <dgm:prSet/>
      <dgm:spPr/>
      <dgm:t>
        <a:bodyPr/>
        <a:lstStyle/>
        <a:p>
          <a:endParaRPr lang="de-DE"/>
        </a:p>
      </dgm:t>
    </dgm:pt>
    <dgm:pt modelId="{E7EEC544-B79C-7249-9C75-23EF62D0EE9C}">
      <dgm:prSet phldrT="[Text]"/>
      <dgm:spPr>
        <a:solidFill>
          <a:srgbClr val="4DC1CA"/>
        </a:solidFill>
      </dgm:spPr>
      <dgm:t>
        <a:bodyPr/>
        <a:lstStyle/>
        <a:p>
          <a:r>
            <a:rPr lang="de-DE" dirty="0"/>
            <a:t>Action </a:t>
          </a:r>
          <a:r>
            <a:rPr lang="de-DE" dirty="0" err="1"/>
            <a:t>selection</a:t>
          </a:r>
          <a:endParaRPr lang="de-DE" dirty="0"/>
        </a:p>
      </dgm:t>
    </dgm:pt>
    <dgm:pt modelId="{FB028A5B-5C45-894D-83CE-678D743E7F2B}" type="parTrans" cxnId="{82B47683-9A0E-8E4C-BE18-8D911E19BE26}">
      <dgm:prSet/>
      <dgm:spPr/>
      <dgm:t>
        <a:bodyPr/>
        <a:lstStyle/>
        <a:p>
          <a:endParaRPr lang="de-DE"/>
        </a:p>
      </dgm:t>
    </dgm:pt>
    <dgm:pt modelId="{02436A15-4463-0343-B4E8-33DD87C88051}" type="sibTrans" cxnId="{82B47683-9A0E-8E4C-BE18-8D911E19BE26}">
      <dgm:prSet/>
      <dgm:spPr/>
      <dgm:t>
        <a:bodyPr/>
        <a:lstStyle/>
        <a:p>
          <a:endParaRPr lang="de-DE"/>
        </a:p>
      </dgm:t>
    </dgm:pt>
    <dgm:pt modelId="{8CA949C8-2CFE-6D40-A333-3966BCD741F8}">
      <dgm:prSet phldrT="[Text]"/>
      <dgm:spPr>
        <a:solidFill>
          <a:srgbClr val="4DC1CA"/>
        </a:solidFill>
      </dgm:spPr>
      <dgm:t>
        <a:bodyPr/>
        <a:lstStyle/>
        <a:p>
          <a:r>
            <a:rPr lang="de-DE" dirty="0" err="1"/>
            <a:t>Reward</a:t>
          </a:r>
          <a:r>
            <a:rPr lang="de-DE" dirty="0"/>
            <a:t> </a:t>
          </a:r>
          <a:r>
            <a:rPr lang="de-DE" dirty="0" err="1"/>
            <a:t>received</a:t>
          </a:r>
          <a:endParaRPr lang="de-DE" dirty="0"/>
        </a:p>
      </dgm:t>
    </dgm:pt>
    <dgm:pt modelId="{B12F3CAB-6F27-A248-AB82-E81706C1ED60}" type="parTrans" cxnId="{924440A8-02BF-3943-BD66-AF9294A554B3}">
      <dgm:prSet/>
      <dgm:spPr/>
      <dgm:t>
        <a:bodyPr/>
        <a:lstStyle/>
        <a:p>
          <a:endParaRPr lang="de-DE"/>
        </a:p>
      </dgm:t>
    </dgm:pt>
    <dgm:pt modelId="{B1FFB431-428E-6446-9A99-ABFC040D8BD5}" type="sibTrans" cxnId="{924440A8-02BF-3943-BD66-AF9294A554B3}">
      <dgm:prSet/>
      <dgm:spPr/>
      <dgm:t>
        <a:bodyPr/>
        <a:lstStyle/>
        <a:p>
          <a:endParaRPr lang="de-DE"/>
        </a:p>
      </dgm:t>
    </dgm:pt>
    <dgm:pt modelId="{7A39662D-D2D8-8C4D-A408-29BF1E53D1D3}">
      <dgm:prSet phldrT="[Text]"/>
      <dgm:spPr>
        <a:solidFill>
          <a:srgbClr val="4DC1CA"/>
        </a:solidFill>
      </dgm:spPr>
      <dgm:t>
        <a:bodyPr/>
        <a:lstStyle/>
        <a:p>
          <a:r>
            <a:rPr lang="de-DE" dirty="0"/>
            <a:t>Q-update</a:t>
          </a:r>
        </a:p>
      </dgm:t>
    </dgm:pt>
    <dgm:pt modelId="{1719CCED-0517-FD4B-9CA3-316AA73A26EA}" type="parTrans" cxnId="{5539A6A1-7F1E-464B-96BF-03BEB1B91C7C}">
      <dgm:prSet/>
      <dgm:spPr/>
      <dgm:t>
        <a:bodyPr/>
        <a:lstStyle/>
        <a:p>
          <a:endParaRPr lang="de-DE"/>
        </a:p>
      </dgm:t>
    </dgm:pt>
    <dgm:pt modelId="{6CDD9DBE-4037-F441-918A-28F5C624BA53}" type="sibTrans" cxnId="{5539A6A1-7F1E-464B-96BF-03BEB1B91C7C}">
      <dgm:prSet/>
      <dgm:spPr/>
      <dgm:t>
        <a:bodyPr/>
        <a:lstStyle/>
        <a:p>
          <a:endParaRPr lang="de-DE"/>
        </a:p>
      </dgm:t>
    </dgm:pt>
    <dgm:pt modelId="{BB0982DF-5104-C240-AA93-591D8036B2FA}">
      <dgm:prSet phldrT="[Text]"/>
      <dgm:spPr>
        <a:solidFill>
          <a:srgbClr val="4DC1CA"/>
        </a:solidFill>
      </dgm:spPr>
      <dgm:t>
        <a:bodyPr/>
        <a:lstStyle/>
        <a:p>
          <a:r>
            <a:rPr lang="de-DE" dirty="0"/>
            <a:t>Episode end</a:t>
          </a:r>
        </a:p>
      </dgm:t>
    </dgm:pt>
    <dgm:pt modelId="{A2CDA097-791F-0D4B-86CE-4EB8DC33DC4A}" type="parTrans" cxnId="{3CFC0B80-806D-AB48-ADF9-B4072F07289C}">
      <dgm:prSet/>
      <dgm:spPr/>
      <dgm:t>
        <a:bodyPr/>
        <a:lstStyle/>
        <a:p>
          <a:endParaRPr lang="de-DE"/>
        </a:p>
      </dgm:t>
    </dgm:pt>
    <dgm:pt modelId="{5E0EB651-4A9A-4340-A6A5-7D374929FB43}" type="sibTrans" cxnId="{3CFC0B80-806D-AB48-ADF9-B4072F07289C}">
      <dgm:prSet/>
      <dgm:spPr/>
      <dgm:t>
        <a:bodyPr/>
        <a:lstStyle/>
        <a:p>
          <a:endParaRPr lang="de-DE"/>
        </a:p>
      </dgm:t>
    </dgm:pt>
    <dgm:pt modelId="{D620050E-D6D8-644D-97F6-5DCBB92871E0}" type="pres">
      <dgm:prSet presAssocID="{0D526CE9-ED12-7A47-A4B5-0F05BB7C0DAB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08BE7B22-03C5-B942-AAFC-5016BD64871B}" type="pres">
      <dgm:prSet presAssocID="{6D6F43E1-E31D-0B49-A9A8-C0F5BFCF2AEE}" presName="parentText1" presStyleLbl="node1" presStyleIdx="0" presStyleCnt="5" custLinFactNeighborX="-8038" custLinFactNeighborY="-10187">
        <dgm:presLayoutVars>
          <dgm:chMax/>
          <dgm:chPref val="3"/>
          <dgm:bulletEnabled val="1"/>
        </dgm:presLayoutVars>
      </dgm:prSet>
      <dgm:spPr/>
    </dgm:pt>
    <dgm:pt modelId="{310802FA-AA1F-924A-90F8-4F14432727AF}" type="pres">
      <dgm:prSet presAssocID="{E7EEC544-B79C-7249-9C75-23EF62D0EE9C}" presName="parentText2" presStyleLbl="node1" presStyleIdx="1" presStyleCnt="5">
        <dgm:presLayoutVars>
          <dgm:chMax/>
          <dgm:chPref val="3"/>
          <dgm:bulletEnabled val="1"/>
        </dgm:presLayoutVars>
      </dgm:prSet>
      <dgm:spPr/>
    </dgm:pt>
    <dgm:pt modelId="{1C4A63D8-25CC-0142-92E6-4A051EB1FAC7}" type="pres">
      <dgm:prSet presAssocID="{8CA949C8-2CFE-6D40-A333-3966BCD741F8}" presName="parentText3" presStyleLbl="node1" presStyleIdx="2" presStyleCnt="5">
        <dgm:presLayoutVars>
          <dgm:chMax/>
          <dgm:chPref val="3"/>
          <dgm:bulletEnabled val="1"/>
        </dgm:presLayoutVars>
      </dgm:prSet>
      <dgm:spPr/>
    </dgm:pt>
    <dgm:pt modelId="{8BB97E46-142A-6A4F-A8B9-3C489966EF3F}" type="pres">
      <dgm:prSet presAssocID="{7A39662D-D2D8-8C4D-A408-29BF1E53D1D3}" presName="parentText4" presStyleLbl="node1" presStyleIdx="3" presStyleCnt="5">
        <dgm:presLayoutVars>
          <dgm:chMax/>
          <dgm:chPref val="3"/>
          <dgm:bulletEnabled val="1"/>
        </dgm:presLayoutVars>
      </dgm:prSet>
      <dgm:spPr/>
    </dgm:pt>
    <dgm:pt modelId="{A520AFD2-7AFE-8148-97BE-157FFD87529F}" type="pres">
      <dgm:prSet presAssocID="{BB0982DF-5104-C240-AA93-591D8036B2FA}" presName="parentText5" presStyleLbl="node1" presStyleIdx="4" presStyleCnt="5">
        <dgm:presLayoutVars>
          <dgm:chMax/>
          <dgm:chPref val="3"/>
          <dgm:bulletEnabled val="1"/>
        </dgm:presLayoutVars>
      </dgm:prSet>
      <dgm:spPr/>
    </dgm:pt>
  </dgm:ptLst>
  <dgm:cxnLst>
    <dgm:cxn modelId="{75B4C12E-7B3D-8743-B873-FC20DD42CFDA}" type="presOf" srcId="{8CA949C8-2CFE-6D40-A333-3966BCD741F8}" destId="{1C4A63D8-25CC-0142-92E6-4A051EB1FAC7}" srcOrd="0" destOrd="0" presId="urn:microsoft.com/office/officeart/2009/3/layout/IncreasingArrowsProcess"/>
    <dgm:cxn modelId="{1C30915F-A5D4-0544-A9FD-D095A8D063D2}" type="presOf" srcId="{7A39662D-D2D8-8C4D-A408-29BF1E53D1D3}" destId="{8BB97E46-142A-6A4F-A8B9-3C489966EF3F}" srcOrd="0" destOrd="0" presId="urn:microsoft.com/office/officeart/2009/3/layout/IncreasingArrowsProcess"/>
    <dgm:cxn modelId="{8CDB2064-5514-6A41-9E78-66377A25F667}" type="presOf" srcId="{BB0982DF-5104-C240-AA93-591D8036B2FA}" destId="{A520AFD2-7AFE-8148-97BE-157FFD87529F}" srcOrd="0" destOrd="0" presId="urn:microsoft.com/office/officeart/2009/3/layout/IncreasingArrowsProcess"/>
    <dgm:cxn modelId="{958C8864-14B8-6148-B547-49064AB433EB}" type="presOf" srcId="{E7EEC544-B79C-7249-9C75-23EF62D0EE9C}" destId="{310802FA-AA1F-924A-90F8-4F14432727AF}" srcOrd="0" destOrd="0" presId="urn:microsoft.com/office/officeart/2009/3/layout/IncreasingArrowsProcess"/>
    <dgm:cxn modelId="{177F197E-82D9-5144-8A0F-26DB97F0D971}" type="presOf" srcId="{6D6F43E1-E31D-0B49-A9A8-C0F5BFCF2AEE}" destId="{08BE7B22-03C5-B942-AAFC-5016BD64871B}" srcOrd="0" destOrd="0" presId="urn:microsoft.com/office/officeart/2009/3/layout/IncreasingArrowsProcess"/>
    <dgm:cxn modelId="{3CFC0B80-806D-AB48-ADF9-B4072F07289C}" srcId="{0D526CE9-ED12-7A47-A4B5-0F05BB7C0DAB}" destId="{BB0982DF-5104-C240-AA93-591D8036B2FA}" srcOrd="4" destOrd="0" parTransId="{A2CDA097-791F-0D4B-86CE-4EB8DC33DC4A}" sibTransId="{5E0EB651-4A9A-4340-A6A5-7D374929FB43}"/>
    <dgm:cxn modelId="{82B47683-9A0E-8E4C-BE18-8D911E19BE26}" srcId="{0D526CE9-ED12-7A47-A4B5-0F05BB7C0DAB}" destId="{E7EEC544-B79C-7249-9C75-23EF62D0EE9C}" srcOrd="1" destOrd="0" parTransId="{FB028A5B-5C45-894D-83CE-678D743E7F2B}" sibTransId="{02436A15-4463-0343-B4E8-33DD87C88051}"/>
    <dgm:cxn modelId="{5539A6A1-7F1E-464B-96BF-03BEB1B91C7C}" srcId="{0D526CE9-ED12-7A47-A4B5-0F05BB7C0DAB}" destId="{7A39662D-D2D8-8C4D-A408-29BF1E53D1D3}" srcOrd="3" destOrd="0" parTransId="{1719CCED-0517-FD4B-9CA3-316AA73A26EA}" sibTransId="{6CDD9DBE-4037-F441-918A-28F5C624BA53}"/>
    <dgm:cxn modelId="{924440A8-02BF-3943-BD66-AF9294A554B3}" srcId="{0D526CE9-ED12-7A47-A4B5-0F05BB7C0DAB}" destId="{8CA949C8-2CFE-6D40-A333-3966BCD741F8}" srcOrd="2" destOrd="0" parTransId="{B12F3CAB-6F27-A248-AB82-E81706C1ED60}" sibTransId="{B1FFB431-428E-6446-9A99-ABFC040D8BD5}"/>
    <dgm:cxn modelId="{A0A8F6B3-E285-7544-A1A2-BF9B3FBF5DD0}" srcId="{0D526CE9-ED12-7A47-A4B5-0F05BB7C0DAB}" destId="{6D6F43E1-E31D-0B49-A9A8-C0F5BFCF2AEE}" srcOrd="0" destOrd="0" parTransId="{7DA73E6E-B774-C347-834E-32B397A8E7EE}" sibTransId="{689B49C8-43CA-6249-849A-F9E206ED635B}"/>
    <dgm:cxn modelId="{A4EE43BA-4A9E-794F-824F-B33C25220668}" type="presOf" srcId="{0D526CE9-ED12-7A47-A4B5-0F05BB7C0DAB}" destId="{D620050E-D6D8-644D-97F6-5DCBB92871E0}" srcOrd="0" destOrd="0" presId="urn:microsoft.com/office/officeart/2009/3/layout/IncreasingArrowsProcess"/>
    <dgm:cxn modelId="{46F209FC-21F5-EB41-B4A3-649C4281E6F8}" type="presParOf" srcId="{D620050E-D6D8-644D-97F6-5DCBB92871E0}" destId="{08BE7B22-03C5-B942-AAFC-5016BD64871B}" srcOrd="0" destOrd="0" presId="urn:microsoft.com/office/officeart/2009/3/layout/IncreasingArrowsProcess"/>
    <dgm:cxn modelId="{C43752B9-5684-FC4A-9560-D7FAE9751A4D}" type="presParOf" srcId="{D620050E-D6D8-644D-97F6-5DCBB92871E0}" destId="{310802FA-AA1F-924A-90F8-4F14432727AF}" srcOrd="1" destOrd="0" presId="urn:microsoft.com/office/officeart/2009/3/layout/IncreasingArrowsProcess"/>
    <dgm:cxn modelId="{CDB3F28B-3DD7-C04D-8047-EA1F6DADBBAA}" type="presParOf" srcId="{D620050E-D6D8-644D-97F6-5DCBB92871E0}" destId="{1C4A63D8-25CC-0142-92E6-4A051EB1FAC7}" srcOrd="2" destOrd="0" presId="urn:microsoft.com/office/officeart/2009/3/layout/IncreasingArrowsProcess"/>
    <dgm:cxn modelId="{FAC2ECA6-F401-7C49-8CBA-210B43773F81}" type="presParOf" srcId="{D620050E-D6D8-644D-97F6-5DCBB92871E0}" destId="{8BB97E46-142A-6A4F-A8B9-3C489966EF3F}" srcOrd="3" destOrd="0" presId="urn:microsoft.com/office/officeart/2009/3/layout/IncreasingArrowsProcess"/>
    <dgm:cxn modelId="{B40B5200-EBF8-E24B-95FD-D7593BC9D1E0}" type="presParOf" srcId="{D620050E-D6D8-644D-97F6-5DCBB92871E0}" destId="{A520AFD2-7AFE-8148-97BE-157FFD87529F}" srcOrd="4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4BA256-EC11-6F41-9117-58F1FD413EA0}">
      <dsp:nvSpPr>
        <dsp:cNvPr id="0" name=""/>
        <dsp:cNvSpPr/>
      </dsp:nvSpPr>
      <dsp:spPr>
        <a:xfrm>
          <a:off x="1771202" y="1504"/>
          <a:ext cx="1485207" cy="965384"/>
        </a:xfrm>
        <a:prstGeom prst="roundRect">
          <a:avLst/>
        </a:prstGeom>
        <a:solidFill>
          <a:srgbClr val="4DC1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State</a:t>
          </a:r>
        </a:p>
      </dsp:txBody>
      <dsp:txXfrm>
        <a:off x="1818328" y="48630"/>
        <a:ext cx="1390955" cy="871132"/>
      </dsp:txXfrm>
    </dsp:sp>
    <dsp:sp modelId="{A5BB059B-449E-4B44-A1F2-A2236A0250E7}">
      <dsp:nvSpPr>
        <dsp:cNvPr id="0" name=""/>
        <dsp:cNvSpPr/>
      </dsp:nvSpPr>
      <dsp:spPr>
        <a:xfrm>
          <a:off x="919171" y="484197"/>
          <a:ext cx="3189268" cy="3189268"/>
        </a:xfrm>
        <a:custGeom>
          <a:avLst/>
          <a:gdLst/>
          <a:ahLst/>
          <a:cxnLst/>
          <a:rect l="0" t="0" r="0" b="0"/>
          <a:pathLst>
            <a:path>
              <a:moveTo>
                <a:pt x="2347931" y="189144"/>
              </a:moveTo>
              <a:arcTo wR="1594634" hR="1594634" stAng="17891394" swAng="262531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8BDBA9-D63B-6F49-8E27-FCB7C296BCAA}">
      <dsp:nvSpPr>
        <dsp:cNvPr id="0" name=""/>
        <dsp:cNvSpPr/>
      </dsp:nvSpPr>
      <dsp:spPr>
        <a:xfrm>
          <a:off x="3365836" y="1596139"/>
          <a:ext cx="1485207" cy="965384"/>
        </a:xfrm>
        <a:prstGeom prst="roundRect">
          <a:avLst/>
        </a:prstGeom>
        <a:solidFill>
          <a:srgbClr val="4DC1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Action</a:t>
          </a:r>
        </a:p>
      </dsp:txBody>
      <dsp:txXfrm>
        <a:off x="3412962" y="1643265"/>
        <a:ext cx="1390955" cy="871132"/>
      </dsp:txXfrm>
    </dsp:sp>
    <dsp:sp modelId="{6E8ED5A5-00F7-D940-B485-6F69E604CD0D}">
      <dsp:nvSpPr>
        <dsp:cNvPr id="0" name=""/>
        <dsp:cNvSpPr/>
      </dsp:nvSpPr>
      <dsp:spPr>
        <a:xfrm>
          <a:off x="919171" y="484197"/>
          <a:ext cx="3189268" cy="3189268"/>
        </a:xfrm>
        <a:custGeom>
          <a:avLst/>
          <a:gdLst/>
          <a:ahLst/>
          <a:cxnLst/>
          <a:rect l="0" t="0" r="0" b="0"/>
          <a:pathLst>
            <a:path>
              <a:moveTo>
                <a:pt x="3110749" y="2088852"/>
              </a:moveTo>
              <a:arcTo wR="1594634" hR="1594634" stAng="1083287" swAng="262531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83A40-DAAD-DC47-B48D-3E55F28E783D}">
      <dsp:nvSpPr>
        <dsp:cNvPr id="0" name=""/>
        <dsp:cNvSpPr/>
      </dsp:nvSpPr>
      <dsp:spPr>
        <a:xfrm>
          <a:off x="1771202" y="3190773"/>
          <a:ext cx="1485207" cy="965384"/>
        </a:xfrm>
        <a:prstGeom prst="roundRect">
          <a:avLst/>
        </a:prstGeom>
        <a:solidFill>
          <a:srgbClr val="4DC1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 err="1"/>
            <a:t>Reward</a:t>
          </a:r>
          <a:endParaRPr lang="de-DE" sz="2400" kern="1200" dirty="0"/>
        </a:p>
      </dsp:txBody>
      <dsp:txXfrm>
        <a:off x="1818328" y="3237899"/>
        <a:ext cx="1390955" cy="871132"/>
      </dsp:txXfrm>
    </dsp:sp>
    <dsp:sp modelId="{6D791928-C6B8-514E-8043-506F0F65E5BF}">
      <dsp:nvSpPr>
        <dsp:cNvPr id="0" name=""/>
        <dsp:cNvSpPr/>
      </dsp:nvSpPr>
      <dsp:spPr>
        <a:xfrm>
          <a:off x="919171" y="484197"/>
          <a:ext cx="3189268" cy="3189268"/>
        </a:xfrm>
        <a:custGeom>
          <a:avLst/>
          <a:gdLst/>
          <a:ahLst/>
          <a:cxnLst/>
          <a:rect l="0" t="0" r="0" b="0"/>
          <a:pathLst>
            <a:path>
              <a:moveTo>
                <a:pt x="841336" y="3000123"/>
              </a:moveTo>
              <a:arcTo wR="1594634" hR="1594634" stAng="7091394" swAng="262531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BC7E64-DD7D-5249-9327-69CE85FB58E9}">
      <dsp:nvSpPr>
        <dsp:cNvPr id="0" name=""/>
        <dsp:cNvSpPr/>
      </dsp:nvSpPr>
      <dsp:spPr>
        <a:xfrm>
          <a:off x="176568" y="1596139"/>
          <a:ext cx="1485207" cy="965384"/>
        </a:xfrm>
        <a:prstGeom prst="roundRect">
          <a:avLst/>
        </a:prstGeom>
        <a:solidFill>
          <a:srgbClr val="4DC1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Next State</a:t>
          </a:r>
        </a:p>
      </dsp:txBody>
      <dsp:txXfrm>
        <a:off x="223694" y="1643265"/>
        <a:ext cx="1390955" cy="871132"/>
      </dsp:txXfrm>
    </dsp:sp>
    <dsp:sp modelId="{7BEF99C5-7B95-D147-9E22-A5A0DDF95670}">
      <dsp:nvSpPr>
        <dsp:cNvPr id="0" name=""/>
        <dsp:cNvSpPr/>
      </dsp:nvSpPr>
      <dsp:spPr>
        <a:xfrm>
          <a:off x="919171" y="484197"/>
          <a:ext cx="3189268" cy="3189268"/>
        </a:xfrm>
        <a:custGeom>
          <a:avLst/>
          <a:gdLst/>
          <a:ahLst/>
          <a:cxnLst/>
          <a:rect l="0" t="0" r="0" b="0"/>
          <a:pathLst>
            <a:path>
              <a:moveTo>
                <a:pt x="78518" y="1100415"/>
              </a:moveTo>
              <a:arcTo wR="1594634" hR="1594634" stAng="11883287" swAng="262531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BE7B22-03C5-B942-AAFC-5016BD64871B}">
      <dsp:nvSpPr>
        <dsp:cNvPr id="0" name=""/>
        <dsp:cNvSpPr/>
      </dsp:nvSpPr>
      <dsp:spPr>
        <a:xfrm>
          <a:off x="0" y="0"/>
          <a:ext cx="5380518" cy="782524"/>
        </a:xfrm>
        <a:prstGeom prst="rightArrow">
          <a:avLst>
            <a:gd name="adj1" fmla="val 50000"/>
            <a:gd name="adj2" fmla="val 50000"/>
          </a:avLst>
        </a:prstGeom>
        <a:solidFill>
          <a:srgbClr val="4DC1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254000" bIns="12422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Episode </a:t>
          </a:r>
          <a:r>
            <a:rPr lang="de-DE" sz="1200" kern="1200" dirty="0" err="1"/>
            <a:t>start</a:t>
          </a:r>
          <a:endParaRPr lang="de-DE" sz="1200" kern="1200" dirty="0"/>
        </a:p>
      </dsp:txBody>
      <dsp:txXfrm>
        <a:off x="0" y="195631"/>
        <a:ext cx="5184887" cy="391262"/>
      </dsp:txXfrm>
    </dsp:sp>
    <dsp:sp modelId="{310802FA-AA1F-924A-90F8-4F14432727AF}">
      <dsp:nvSpPr>
        <dsp:cNvPr id="0" name=""/>
        <dsp:cNvSpPr/>
      </dsp:nvSpPr>
      <dsp:spPr>
        <a:xfrm>
          <a:off x="994319" y="305128"/>
          <a:ext cx="4386198" cy="782524"/>
        </a:xfrm>
        <a:prstGeom prst="rightArrow">
          <a:avLst>
            <a:gd name="adj1" fmla="val 50000"/>
            <a:gd name="adj2" fmla="val 50000"/>
          </a:avLst>
        </a:prstGeom>
        <a:solidFill>
          <a:srgbClr val="4DC1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254000" bIns="12422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Action </a:t>
          </a:r>
          <a:r>
            <a:rPr lang="de-DE" sz="1200" kern="1200" dirty="0" err="1"/>
            <a:t>selection</a:t>
          </a:r>
          <a:endParaRPr lang="de-DE" sz="1200" kern="1200" dirty="0"/>
        </a:p>
      </dsp:txBody>
      <dsp:txXfrm>
        <a:off x="994319" y="500759"/>
        <a:ext cx="4190567" cy="391262"/>
      </dsp:txXfrm>
    </dsp:sp>
    <dsp:sp modelId="{1C4A63D8-25CC-0142-92E6-4A051EB1FAC7}">
      <dsp:nvSpPr>
        <dsp:cNvPr id="0" name=""/>
        <dsp:cNvSpPr/>
      </dsp:nvSpPr>
      <dsp:spPr>
        <a:xfrm>
          <a:off x="1988639" y="566091"/>
          <a:ext cx="3391878" cy="782524"/>
        </a:xfrm>
        <a:prstGeom prst="rightArrow">
          <a:avLst>
            <a:gd name="adj1" fmla="val 50000"/>
            <a:gd name="adj2" fmla="val 50000"/>
          </a:avLst>
        </a:prstGeom>
        <a:solidFill>
          <a:srgbClr val="4DC1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254000" bIns="12422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Reward</a:t>
          </a:r>
          <a:r>
            <a:rPr lang="de-DE" sz="1200" kern="1200" dirty="0"/>
            <a:t> </a:t>
          </a:r>
          <a:r>
            <a:rPr lang="de-DE" sz="1200" kern="1200" dirty="0" err="1"/>
            <a:t>received</a:t>
          </a:r>
          <a:endParaRPr lang="de-DE" sz="1200" kern="1200" dirty="0"/>
        </a:p>
      </dsp:txBody>
      <dsp:txXfrm>
        <a:off x="1988639" y="761722"/>
        <a:ext cx="3196247" cy="391262"/>
      </dsp:txXfrm>
    </dsp:sp>
    <dsp:sp modelId="{8BB97E46-142A-6A4F-A8B9-3C489966EF3F}">
      <dsp:nvSpPr>
        <dsp:cNvPr id="0" name=""/>
        <dsp:cNvSpPr/>
      </dsp:nvSpPr>
      <dsp:spPr>
        <a:xfrm>
          <a:off x="2983497" y="826872"/>
          <a:ext cx="2397020" cy="782524"/>
        </a:xfrm>
        <a:prstGeom prst="rightArrow">
          <a:avLst>
            <a:gd name="adj1" fmla="val 50000"/>
            <a:gd name="adj2" fmla="val 50000"/>
          </a:avLst>
        </a:prstGeom>
        <a:solidFill>
          <a:srgbClr val="4DC1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254000" bIns="12422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Q-update</a:t>
          </a:r>
        </a:p>
      </dsp:txBody>
      <dsp:txXfrm>
        <a:off x="2983497" y="1022503"/>
        <a:ext cx="2201389" cy="391262"/>
      </dsp:txXfrm>
    </dsp:sp>
    <dsp:sp modelId="{A520AFD2-7AFE-8148-97BE-157FFD87529F}">
      <dsp:nvSpPr>
        <dsp:cNvPr id="0" name=""/>
        <dsp:cNvSpPr/>
      </dsp:nvSpPr>
      <dsp:spPr>
        <a:xfrm>
          <a:off x="3977816" y="1087835"/>
          <a:ext cx="1402701" cy="782524"/>
        </a:xfrm>
        <a:prstGeom prst="rightArrow">
          <a:avLst>
            <a:gd name="adj1" fmla="val 50000"/>
            <a:gd name="adj2" fmla="val 50000"/>
          </a:avLst>
        </a:prstGeom>
        <a:solidFill>
          <a:srgbClr val="4DC1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254000" bIns="124226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Episode end</a:t>
          </a:r>
        </a:p>
      </dsp:txBody>
      <dsp:txXfrm>
        <a:off x="3977816" y="1283466"/>
        <a:ext cx="1207070" cy="3912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sv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82C900-2BC2-6746-BC6E-80150AD5216E}" type="datetimeFigureOut">
              <a:rPr lang="de-DE" smtClean="0"/>
              <a:t>05.01.26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90E9E-2EE0-B943-BC44-3703253107E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61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590E9E-2EE0-B943-BC44-3703253107E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0991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590E9E-2EE0-B943-BC44-3703253107E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6185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85BB-8B07-4DC9-86F3-2A225C7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261872"/>
            <a:ext cx="7638222" cy="2852928"/>
          </a:xfrm>
        </p:spPr>
        <p:txBody>
          <a:bodyPr anchor="b">
            <a:normAutofit/>
          </a:bodyPr>
          <a:lstStyle>
            <a:lvl1pPr algn="l">
              <a:lnSpc>
                <a:spcPct val="130000"/>
              </a:lnSpc>
              <a:defRPr sz="3600" spc="1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D496A-6E7A-4923-8ED5-B4164125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3D20-43DC-4C14-8CFF-18545AED1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C300-5AFC-418B-85FD-EFA94BD7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C7E81-ED3C-4DB0-8E74-AD2A87E6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C817C9-850F-4FB6-B93B-CF3076C4A5C1}"/>
              </a:ext>
            </a:extLst>
          </p:cNvPr>
          <p:cNvGrpSpPr/>
          <p:nvPr/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6808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58AD-1CAD-45B3-B83D-DC9D33CD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3F2E-0397-4423-8A88-D0059DEAF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DDE1-7025-4FA9-822D-48168508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73E0-F328-46DC-98BE-CA0981F75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2226-010C-494F-8BE8-BF91F355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89E9C4-9D18-4529-BC0C-68EAE507CDF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DF5937-0C03-4786-AB62-3CF7CECB92D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AD93DB-2DB0-4B2D-884B-6EC45344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5791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635D0-31D9-44E1-911D-F7D5D5400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53914" y="624313"/>
            <a:ext cx="2537986" cy="5509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F9230-1FA4-439D-A800-B5F006F07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0100" y="624313"/>
            <a:ext cx="7816542" cy="55097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AB2A3-7055-43AF-8BAB-0A9B7444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1821-A311-49CD-BCB4-B4BC8866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7C6A8-813A-486A-AA90-AB28935F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8C7A17-06CC-442C-A876-A51B2B55650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C1798A-2980-4F34-8355-7BCB6B295322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D7542C-E4AE-488F-BC75-2E7ED8391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92210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484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D23A02E-6DCF-427A-8CFD-281B2185C7F0}"/>
              </a:ext>
            </a:extLst>
          </p:cNvPr>
          <p:cNvSpPr/>
          <p:nvPr/>
        </p:nvSpPr>
        <p:spPr>
          <a:xfrm>
            <a:off x="3242985" y="511814"/>
            <a:ext cx="5706031" cy="57060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22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B4C32-F19C-44F3-8EF8-1F506D74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192" y="1709738"/>
            <a:ext cx="4893617" cy="25538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89729-131C-4F78-9DAA-E9EE28EA9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2249" y="4540468"/>
            <a:ext cx="4067503" cy="1154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1" cap="all" spc="6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4E608-AC1F-41FB-974A-BD619C6C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6158-8B03-45C3-891D-0357B19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B054-E8A2-43FD-B0FB-B1CCFA4B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86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4AA7-6D5A-402E-AD1A-880F2BDB7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32B6-F9D8-4A43-B52C-336CFAB0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976" y="2019299"/>
            <a:ext cx="4995019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CDD9-5742-4A34-BA72-7CCA72D91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718" y="2019299"/>
            <a:ext cx="5027954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2783AA-D2AB-4385-A91F-870CB6564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AAD9C-5CA2-4DA1-84D3-B1838979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AB3C7-9574-47BC-932D-782BEE99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48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C468-781B-4BC5-8DEA-B9EF2BF9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60" y="369168"/>
            <a:ext cx="10458729" cy="14398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223F-48E4-491D-AB5D-5FC8A0C56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1" y="1843067"/>
            <a:ext cx="5007894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6B764-4B87-42FF-ABAA-69B07B88F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505075"/>
            <a:ext cx="5007894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4357B9-406F-4BF9-B8FB-C53421EEF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6061" y="1843067"/>
            <a:ext cx="4994128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0462B-1939-4DAA-A7DD-6BDC95054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505075"/>
            <a:ext cx="499412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C938B-C4C2-4FA9-85CA-9CD742CD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AD8886-0D28-4D49-8D43-151D37E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DDE8-E9F8-4B6C-9A40-829617A7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397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E3D8-6C35-428B-B2F2-251FDE10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983769"/>
            <a:ext cx="10094770" cy="1180574"/>
          </a:xfrm>
          <a:solidFill>
            <a:schemeClr val="accent1">
              <a:lumMod val="20000"/>
              <a:lumOff val="80000"/>
            </a:schemeClr>
          </a:solidFill>
          <a:effectLst>
            <a:outerShdw dist="165100" dir="18900000" algn="bl" rotWithShape="0">
              <a:prstClr val="black"/>
            </a:outerShdw>
          </a:effectLst>
        </p:spPr>
        <p:txBody>
          <a:bodyPr/>
          <a:lstStyle>
            <a:lvl1pPr marL="18288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B8015-E11A-42CA-AE88-7BD73F8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09078-34CA-45CD-B479-03906A26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03258-F989-47B2-A643-A60CD8A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42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A2F31-48B6-40CE-A364-3CE73FD8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EEA00-F166-41EB-9331-CA99BB70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B051F-F8FC-4FF6-9783-45F9FE7A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74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8635-A5AF-48F4-8CD2-FB0E0111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5E0E-DCC0-4781-A608-962B1241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826" y="987425"/>
            <a:ext cx="604556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1F43E-3D50-4A1C-A289-B3D0DD0E7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70E3A-6639-4EA0-8305-C1899DAB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AFD57-4189-42FB-B29E-96366E51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5E2EC-8483-4FBC-9D29-C19025F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37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E581-A090-4AE9-9965-B06BDB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9DEF4-262F-4ACF-9B29-3D4B819E7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53969" y="987425"/>
            <a:ext cx="569450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D7CBB-7A6F-441E-9072-2494B952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9692-77BE-4A7D-AA70-635007A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9A4DA-63AF-4D6A-98DB-E1D0AC74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7958-B19B-4C23-A82F-DD4E4B91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48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6DAE1-1F65-43B8-A400-95E6DEED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10357666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5C993-A44B-4C2D-818E-4C9000BB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21B6E-ECC6-47D0-9C14-812B746F1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5014" y="6342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1/5/26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A716-DEA9-48A9-A5BC-0F392D2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96200" y="6342042"/>
            <a:ext cx="34701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CB69E-A0E4-4558-9C62-4CD8CDD2A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329" y="6342042"/>
            <a:ext cx="5262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91F18EF7-BE1E-4ECB-84D4-67C2B4D8F095}" type="slidenum">
              <a:rPr lang="en-US" smtClean="0"/>
              <a:t>‹Nr.›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6ECC43-D65E-4A7B-A76B-D278A2184166}"/>
              </a:ext>
            </a:extLst>
          </p:cNvPr>
          <p:cNvGrpSpPr/>
          <p:nvPr/>
        </p:nvGrpSpPr>
        <p:grpSpPr>
          <a:xfrm flipV="1">
            <a:off x="11626076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E443C5-5AB9-407B-A8C3-011BB14FEF0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38C9FA-DA5E-4785-8F4A-CA481A3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7048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61" r:id="rId7"/>
    <p:sldLayoutId id="2147483762" r:id="rId8"/>
    <p:sldLayoutId id="2147483763" r:id="rId9"/>
    <p:sldLayoutId id="2147483764" r:id="rId10"/>
    <p:sldLayoutId id="214748377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20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Q-learning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aeldung.com/cs/epsilon-greedy-q-learning" TargetMode="External"/><Relationship Id="rId5" Type="http://schemas.openxmlformats.org/officeDocument/2006/relationships/hyperlink" Target="https://www.datacamp.com/tutorial/introduction-q-learning-beginner-tutorial" TargetMode="External"/><Relationship Id="rId4" Type="http://schemas.openxmlformats.org/officeDocument/2006/relationships/hyperlink" Target="https://en.wikipedia.org/wiki/Markov_decision_proces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3FF173-E9ED-623A-4ADE-5BE91C219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65F4C4-5649-0823-1DF2-DE5530B35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26" name="Picture 2" descr="Deep Reinforcement Learning">
            <a:extLst>
              <a:ext uri="{FF2B5EF4-FFF2-40B4-BE49-F238E27FC236}">
                <a16:creationId xmlns:a16="http://schemas.microsoft.com/office/drawing/2014/main" id="{AAB587A9-B290-A4BC-AEF4-1B112FC5D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644"/>
            <a:ext cx="12192000" cy="686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B035DB73-3205-CF1F-DE44-A556882A96B3}"/>
              </a:ext>
            </a:extLst>
          </p:cNvPr>
          <p:cNvSpPr txBox="1">
            <a:spLocks/>
          </p:cNvSpPr>
          <p:nvPr/>
        </p:nvSpPr>
        <p:spPr>
          <a:xfrm>
            <a:off x="281140" y="3971550"/>
            <a:ext cx="5530513" cy="2162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>
                <a:solidFill>
                  <a:srgbClr val="FFFFFF"/>
                </a:solidFill>
              </a:rPr>
              <a:t>Reinforcement</a:t>
            </a:r>
          </a:p>
          <a:p>
            <a:r>
              <a:rPr lang="de-DE" b="1" dirty="0">
                <a:solidFill>
                  <a:srgbClr val="FFFFFF"/>
                </a:solidFill>
              </a:rPr>
              <a:t>Learning</a:t>
            </a:r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A834041E-0592-AEA9-1B8D-0D0463418642}"/>
              </a:ext>
            </a:extLst>
          </p:cNvPr>
          <p:cNvSpPr txBox="1">
            <a:spLocks/>
          </p:cNvSpPr>
          <p:nvPr/>
        </p:nvSpPr>
        <p:spPr>
          <a:xfrm>
            <a:off x="240410" y="149401"/>
            <a:ext cx="6705821" cy="478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100000"/>
              <a:buFont typeface="Avenir Next LT Pro Light" panose="020B0304020202020204" pitchFamily="34" charset="0"/>
              <a:buChar char="–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100000"/>
              <a:buFont typeface="Avenir Next LT Pro Light" panose="020B0304020202020204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de-DE" sz="1100" dirty="0">
                <a:solidFill>
                  <a:srgbClr val="FFFFFF"/>
                </a:solidFill>
              </a:rPr>
              <a:t>FH Graubünden | Computational &amp; Data Science |  Frédéric Kurbel | Januar 2026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0B4077DC-AA99-FB67-7115-A72CAC89D60E}"/>
              </a:ext>
            </a:extLst>
          </p:cNvPr>
          <p:cNvSpPr txBox="1">
            <a:spLocks/>
          </p:cNvSpPr>
          <p:nvPr/>
        </p:nvSpPr>
        <p:spPr>
          <a:xfrm>
            <a:off x="281140" y="5051489"/>
            <a:ext cx="5530513" cy="1276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100000"/>
              <a:buFont typeface="Avenir Next LT Pro Light" panose="020B0304020202020204" pitchFamily="34" charset="0"/>
              <a:buChar char="–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100000"/>
              <a:buFont typeface="Avenir Next LT Pro Light" panose="020B0304020202020204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solidFill>
                  <a:srgbClr val="FFFFFF"/>
                </a:solidFill>
              </a:rPr>
              <a:t>Tabular</a:t>
            </a:r>
            <a:r>
              <a:rPr lang="de-DE" dirty="0">
                <a:solidFill>
                  <a:srgbClr val="FFFFFF"/>
                </a:solidFill>
              </a:rPr>
              <a:t> Q-Learning in a </a:t>
            </a:r>
            <a:r>
              <a:rPr lang="de-DE" dirty="0" err="1">
                <a:solidFill>
                  <a:srgbClr val="FFFFFF"/>
                </a:solidFill>
              </a:rPr>
              <a:t>discretised</a:t>
            </a:r>
            <a:r>
              <a:rPr lang="de-DE" dirty="0">
                <a:solidFill>
                  <a:srgbClr val="FFFFFF"/>
                </a:solidFill>
              </a:rPr>
              <a:t> Environment</a:t>
            </a:r>
          </a:p>
          <a:p>
            <a:endParaRPr lang="de-D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501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02F4BF-3FCB-A35D-E8C3-48C0172B1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r>
              <a:rPr lang="de-DE" dirty="0"/>
              <a:t> &amp; </a:t>
            </a:r>
            <a:r>
              <a:rPr lang="de-DE" dirty="0" err="1"/>
              <a:t>future</a:t>
            </a:r>
            <a:r>
              <a:rPr lang="de-DE" dirty="0"/>
              <a:t> </a:t>
            </a:r>
            <a:r>
              <a:rPr lang="de-DE" dirty="0" err="1"/>
              <a:t>work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7A4830-95FC-5BCF-CF84-537FC1F45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err="1"/>
              <a:t>Conclusion</a:t>
            </a:r>
            <a:endParaRPr lang="de-DE" b="1" dirty="0"/>
          </a:p>
          <a:p>
            <a:pPr>
              <a:lnSpc>
                <a:spcPct val="100000"/>
              </a:lnSpc>
            </a:pPr>
            <a:r>
              <a:rPr lang="de-DE" dirty="0" err="1"/>
              <a:t>Tabular</a:t>
            </a:r>
            <a:r>
              <a:rPr lang="de-DE" dirty="0"/>
              <a:t> Q-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learn</a:t>
            </a:r>
            <a:r>
              <a:rPr lang="de-DE" dirty="0"/>
              <a:t> a </a:t>
            </a:r>
            <a:r>
              <a:rPr lang="de-DE" dirty="0" err="1"/>
              <a:t>stable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policy</a:t>
            </a: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Toy </a:t>
            </a:r>
            <a:r>
              <a:rPr lang="de-DE" dirty="0" err="1"/>
              <a:t>environments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effective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studying</a:t>
            </a:r>
            <a:r>
              <a:rPr lang="de-DE" dirty="0"/>
              <a:t> RL </a:t>
            </a:r>
            <a:r>
              <a:rPr lang="de-DE" dirty="0" err="1"/>
              <a:t>fundamentals</a:t>
            </a:r>
            <a:endParaRPr lang="de-DE" dirty="0"/>
          </a:p>
          <a:p>
            <a:pPr marL="0" indent="0">
              <a:lnSpc>
                <a:spcPct val="200000"/>
              </a:lnSpc>
              <a:buNone/>
            </a:pPr>
            <a:r>
              <a:rPr lang="de-DE" b="1" dirty="0"/>
              <a:t>Future Work</a:t>
            </a:r>
          </a:p>
          <a:p>
            <a:pPr>
              <a:lnSpc>
                <a:spcPct val="100000"/>
              </a:lnSpc>
            </a:pPr>
            <a:r>
              <a:rPr lang="de-DE" dirty="0"/>
              <a:t>Deep Q-Networks (DQN)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approximation</a:t>
            </a: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Pixel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hand-</a:t>
            </a:r>
            <a:r>
              <a:rPr lang="de-DE" dirty="0" err="1"/>
              <a:t>crafted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>
              <a:lnSpc>
                <a:spcPct val="100000"/>
              </a:lnSpc>
            </a:pPr>
            <a:r>
              <a:rPr lang="de-DE" dirty="0" err="1"/>
              <a:t>Refined</a:t>
            </a:r>
            <a:r>
              <a:rPr lang="de-DE" dirty="0"/>
              <a:t> </a:t>
            </a:r>
            <a:r>
              <a:rPr lang="de-DE" dirty="0" err="1"/>
              <a:t>reward</a:t>
            </a:r>
            <a:r>
              <a:rPr lang="de-DE" dirty="0"/>
              <a:t> </a:t>
            </a:r>
            <a:r>
              <a:rPr lang="de-DE" dirty="0" err="1"/>
              <a:t>shaping</a:t>
            </a:r>
            <a:r>
              <a:rPr lang="de-DE" dirty="0"/>
              <a:t> </a:t>
            </a:r>
            <a:r>
              <a:rPr lang="de-DE" dirty="0" err="1"/>
              <a:t>strategies</a:t>
            </a:r>
            <a:endParaRPr lang="de-DE" dirty="0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382C6A0-AD3B-EE17-2130-C22AEFB1EDE5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332EEE0D-D237-99FD-69C6-4C05296EC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89FFCAC0-C65A-BBCB-52CC-86A1C3533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787983F6-02DA-EE1C-EC57-9A4CF073E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  <p:sp>
        <p:nvSpPr>
          <p:cNvPr id="8" name="Rechteck 7">
            <a:extLst>
              <a:ext uri="{FF2B5EF4-FFF2-40B4-BE49-F238E27FC236}">
                <a16:creationId xmlns:a16="http://schemas.microsoft.com/office/drawing/2014/main" id="{B281A432-7885-8B45-DB14-6B41D6AFD101}"/>
              </a:ext>
            </a:extLst>
          </p:cNvPr>
          <p:cNvSpPr/>
          <p:nvPr/>
        </p:nvSpPr>
        <p:spPr>
          <a:xfrm>
            <a:off x="11940988" y="4790209"/>
            <a:ext cx="2510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423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C5660D-92D1-128C-F1B7-0D0AB417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Referenzen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217B04-474B-A2F3-A8DE-DA6D01BE0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3"/>
              </a:rPr>
              <a:t>https://en.wikipedia.org/wiki/Q-learning</a:t>
            </a:r>
            <a:endParaRPr lang="de-DE" dirty="0"/>
          </a:p>
          <a:p>
            <a:r>
              <a:rPr lang="de-DE" dirty="0">
                <a:hlinkClick r:id="rId4"/>
              </a:rPr>
              <a:t>https://en.wikipedia.org/wiki/Markov_decision_process</a:t>
            </a:r>
            <a:endParaRPr lang="de-DE" dirty="0"/>
          </a:p>
          <a:p>
            <a:r>
              <a:rPr lang="de-DE" dirty="0">
                <a:hlinkClick r:id="rId5"/>
              </a:rPr>
              <a:t>https://www.datacamp.com/tutorial/introduction-q-learning-beginner-tutorial</a:t>
            </a:r>
            <a:endParaRPr lang="de-DE" dirty="0"/>
          </a:p>
          <a:p>
            <a:r>
              <a:rPr lang="de-DE" dirty="0">
                <a:hlinkClick r:id="rId6"/>
              </a:rPr>
              <a:t>https://www.baeldung.com/cs/epsilon-greedy-q-learning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AF3A346-8167-9A07-80CD-A4439BA623C7}"/>
              </a:ext>
            </a:extLst>
          </p:cNvPr>
          <p:cNvSpPr/>
          <p:nvPr/>
        </p:nvSpPr>
        <p:spPr>
          <a:xfrm>
            <a:off x="11987249" y="4787498"/>
            <a:ext cx="204751" cy="207050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4643FCE-C66A-2CA5-F88D-A5B7626F186E}"/>
              </a:ext>
            </a:extLst>
          </p:cNvPr>
          <p:cNvSpPr/>
          <p:nvPr/>
        </p:nvSpPr>
        <p:spPr>
          <a:xfrm>
            <a:off x="11940988" y="4790209"/>
            <a:ext cx="2510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371DCCBF-62CC-A842-D5D7-90A5CB979E9B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95310F62-9E68-000A-1593-57D9B93EB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BFB45DAE-E777-63F5-AAB2-59F2572B9F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7254C502-0782-3089-A3FC-D35F97C1B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4648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47" name="Group 14346">
            <a:extLst>
              <a:ext uri="{FF2B5EF4-FFF2-40B4-BE49-F238E27FC236}">
                <a16:creationId xmlns:a16="http://schemas.microsoft.com/office/drawing/2014/main" id="{F0C817C9-850F-4FB6-B93B-CF3076C4A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14348" name="Freeform: Shape 1434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349" name="Rectangle 1434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4351" name="Rectangle 14350">
            <a:extLst>
              <a:ext uri="{FF2B5EF4-FFF2-40B4-BE49-F238E27FC236}">
                <a16:creationId xmlns:a16="http://schemas.microsoft.com/office/drawing/2014/main" id="{A9727012-97DE-47A6-9F25-DBDC9FEE5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53" name="Rectangle 14352">
            <a:extLst>
              <a:ext uri="{FF2B5EF4-FFF2-40B4-BE49-F238E27FC236}">
                <a16:creationId xmlns:a16="http://schemas.microsoft.com/office/drawing/2014/main" id="{6514C55F-215B-43DF-9F65-5EAD34B92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-2005"/>
            <a:ext cx="206609" cy="2021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55" name="Rectangle 14354">
            <a:extLst>
              <a:ext uri="{FF2B5EF4-FFF2-40B4-BE49-F238E27FC236}">
                <a16:creationId xmlns:a16="http://schemas.microsoft.com/office/drawing/2014/main" id="{36856097-3CE9-4394-80BC-4000CEAC4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497388" y="-1"/>
            <a:ext cx="3671257" cy="4630783"/>
          </a:xfrm>
          <a:prstGeom prst="rect">
            <a:avLst/>
          </a:pr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6000" sy="6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1475AA9-FEAA-06F7-F31F-02D0603DB75A}"/>
              </a:ext>
            </a:extLst>
          </p:cNvPr>
          <p:cNvSpPr/>
          <p:nvPr/>
        </p:nvSpPr>
        <p:spPr>
          <a:xfrm>
            <a:off x="35550" y="-2005"/>
            <a:ext cx="2510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Ein Bild, das Grün, Wasser enthält.&#10;&#10;Automatisch generierte Beschreibung">
            <a:extLst>
              <a:ext uri="{FF2B5EF4-FFF2-40B4-BE49-F238E27FC236}">
                <a16:creationId xmlns:a16="http://schemas.microsoft.com/office/drawing/2014/main" id="{603E1B50-E992-606F-62DF-C23687008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5140" y="-49172"/>
            <a:ext cx="3725141" cy="6622473"/>
          </a:xfrm>
          <a:prstGeom prst="rect">
            <a:avLst/>
          </a:prstGeom>
        </p:spPr>
      </p:pic>
      <p:pic>
        <p:nvPicPr>
          <p:cNvPr id="15" name="Grafik 14" descr="Ein Bild, das Grün, Wasser enthält.&#10;&#10;Automatisch generierte Beschreibung">
            <a:extLst>
              <a:ext uri="{FF2B5EF4-FFF2-40B4-BE49-F238E27FC236}">
                <a16:creationId xmlns:a16="http://schemas.microsoft.com/office/drawing/2014/main" id="{10048B48-8D08-75D8-D3D8-FE2040890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3231" y="-49173"/>
            <a:ext cx="4741720" cy="6622473"/>
          </a:xfrm>
          <a:prstGeom prst="rect">
            <a:avLst/>
          </a:prstGeom>
        </p:spPr>
      </p:pic>
      <p:pic>
        <p:nvPicPr>
          <p:cNvPr id="16" name="Grafik 15" descr="Ein Bild, das Grün, Wasser enthält.&#10;&#10;Automatisch generierte Beschreibung">
            <a:extLst>
              <a:ext uri="{FF2B5EF4-FFF2-40B4-BE49-F238E27FC236}">
                <a16:creationId xmlns:a16="http://schemas.microsoft.com/office/drawing/2014/main" id="{57A1D963-6858-9946-DCF2-1F42A6C16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6306" y="-49174"/>
            <a:ext cx="3739239" cy="6622473"/>
          </a:xfrm>
          <a:prstGeom prst="rect">
            <a:avLst/>
          </a:prstGeom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A62295F-CF61-580F-4D6F-01A1FE0BC6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725895" y="2788018"/>
            <a:ext cx="4740210" cy="1036921"/>
          </a:xfrm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969BE3D3-87A9-CC4A-5176-E369A6101A37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8C7F97EE-CA27-F004-92A4-E937E8E11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2DB58CC8-B653-542F-890B-4C65824CF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BAE7AE91-3F5E-16A1-8C79-DDEA61DFE2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80C4F045-6B79-C603-36ED-33FF29BB4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992" y="3429000"/>
            <a:ext cx="4888099" cy="288212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3000" spc="1300" dirty="0" err="1"/>
              <a:t>Fragen</a:t>
            </a:r>
            <a:r>
              <a:rPr lang="en-US" sz="3000" spc="13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52205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024122-C80E-4076-B618-426FF2225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3017772-DC9D-6F1F-F1D8-B7139931C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3" y="773723"/>
            <a:ext cx="5780312" cy="1397004"/>
          </a:xfrm>
        </p:spPr>
        <p:txBody>
          <a:bodyPr anchor="b">
            <a:normAutofit/>
          </a:bodyPr>
          <a:lstStyle/>
          <a:p>
            <a:r>
              <a:rPr lang="de-DE" dirty="0"/>
              <a:t>Motivation &amp;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setting</a:t>
            </a:r>
            <a:endParaRPr lang="de-DE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29DAB2C-3574-4B22-939F-BB6C5D263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81000" cy="3664635"/>
            <a:chOff x="5006254" y="-1431285"/>
            <a:chExt cx="581000" cy="366463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6BD37F6-BAB4-4BBF-B3E2-4395EAB83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V="1">
              <a:off x="5061025" y="-788944"/>
              <a:ext cx="526229" cy="3022294"/>
            </a:xfrm>
            <a:prstGeom prst="rect">
              <a:avLst/>
            </a:prstGeom>
            <a:blipFill dpi="0" rotWithShape="1"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9809A8D-5A7C-4A05-9F64-844C66FAB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V="1">
              <a:off x="5006254" y="-143128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5E7B12-063E-0EA7-2C1D-22D788EF6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1" y="2411060"/>
            <a:ext cx="5780313" cy="3756660"/>
          </a:xfrm>
        </p:spPr>
        <p:txBody>
          <a:bodyPr>
            <a:normAutofit/>
          </a:bodyPr>
          <a:lstStyle/>
          <a:p>
            <a:r>
              <a:rPr lang="de-DE" dirty="0"/>
              <a:t>Flappy Bird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sequential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  <a:p>
            <a:r>
              <a:rPr lang="de-DE" dirty="0"/>
              <a:t>Minimal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space</a:t>
            </a:r>
            <a:r>
              <a:rPr lang="de-DE" dirty="0"/>
              <a:t>: </a:t>
            </a:r>
            <a:r>
              <a:rPr lang="de-DE" dirty="0" err="1"/>
              <a:t>flap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flap</a:t>
            </a:r>
            <a:endParaRPr lang="de-DE" dirty="0"/>
          </a:p>
          <a:p>
            <a:r>
              <a:rPr lang="de-DE" dirty="0" err="1"/>
              <a:t>Continuous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immediate </a:t>
            </a:r>
            <a:r>
              <a:rPr lang="de-DE" dirty="0" err="1"/>
              <a:t>failure</a:t>
            </a:r>
            <a:r>
              <a:rPr lang="de-DE" dirty="0"/>
              <a:t> on </a:t>
            </a:r>
            <a:r>
              <a:rPr lang="de-DE" dirty="0" err="1"/>
              <a:t>mistakes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recovery</a:t>
            </a:r>
            <a:r>
              <a:rPr lang="de-DE" dirty="0"/>
              <a:t> after </a:t>
            </a:r>
            <a:r>
              <a:rPr lang="de-DE" dirty="0" err="1"/>
              <a:t>errors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high </a:t>
            </a:r>
            <a:r>
              <a:rPr lang="de-DE" dirty="0" err="1">
                <a:sym typeface="Wingdings" pitchFamily="2" charset="2"/>
              </a:rPr>
              <a:t>penalty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for</a:t>
            </a:r>
            <a:r>
              <a:rPr lang="de-DE" dirty="0">
                <a:sym typeface="Wingdings" pitchFamily="2" charset="2"/>
              </a:rPr>
              <a:t> suboptimal </a:t>
            </a:r>
            <a:r>
              <a:rPr lang="de-DE" dirty="0" err="1">
                <a:sym typeface="Wingdings" pitchFamily="2" charset="2"/>
              </a:rPr>
              <a:t>actions</a:t>
            </a:r>
            <a:endParaRPr lang="de-DE" dirty="0"/>
          </a:p>
        </p:txBody>
      </p:sp>
      <p:pic>
        <p:nvPicPr>
          <p:cNvPr id="4" name="Flappy_Bird_A9099A37-E481-4329-B616-F85041DB04E7.mp4">
            <a:hlinkClick r:id="" action="ppaction://media"/>
            <a:extLst>
              <a:ext uri="{FF2B5EF4-FFF2-40B4-BE49-F238E27FC236}">
                <a16:creationId xmlns:a16="http://schemas.microsoft.com/office/drawing/2014/main" id="{6D1EEF06-A136-5479-EB84-4D16519380E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61.2129" end="35102.01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99714" y="1165529"/>
            <a:ext cx="2636943" cy="452694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5050D68F-3CE9-4FE6-3DFA-757CBBD68BD7}"/>
              </a:ext>
            </a:extLst>
          </p:cNvPr>
          <p:cNvSpPr/>
          <p:nvPr/>
        </p:nvSpPr>
        <p:spPr>
          <a:xfrm>
            <a:off x="-22202" y="-23244"/>
            <a:ext cx="2288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3399726-6C09-28E6-7190-EFB7069AF85B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700A8C37-DEBE-F2EF-689E-06B2AE83C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F6A56CC2-0BE7-00D8-B6A5-030831834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868A1A2C-3171-5FE2-C31B-4D4F3A9F5D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8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5B50F8-F764-B737-E93B-CE04C59FC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Reinforcement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setup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D8B90D-4EBF-DFC5-2165-74D4712265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Sequential</a:t>
            </a:r>
            <a:r>
              <a:rPr lang="de-DE" dirty="0"/>
              <a:t> </a:t>
            </a:r>
            <a:r>
              <a:rPr lang="de-DE" dirty="0" err="1"/>
              <a:t>decision-making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  <a:p>
            <a:r>
              <a:rPr lang="de-DE" dirty="0"/>
              <a:t>Agent </a:t>
            </a:r>
            <a:r>
              <a:rPr lang="de-DE" dirty="0" err="1"/>
              <a:t>observes</a:t>
            </a:r>
            <a:r>
              <a:rPr lang="de-DE" dirty="0"/>
              <a:t> a </a:t>
            </a:r>
            <a:r>
              <a:rPr lang="de-DE" dirty="0" err="1"/>
              <a:t>state</a:t>
            </a:r>
            <a:r>
              <a:rPr lang="de-DE" dirty="0"/>
              <a:t>, </a:t>
            </a:r>
            <a:r>
              <a:rPr lang="de-DE" dirty="0" err="1"/>
              <a:t>selects</a:t>
            </a:r>
            <a:r>
              <a:rPr lang="de-DE" dirty="0"/>
              <a:t> an </a:t>
            </a:r>
            <a:r>
              <a:rPr lang="de-DE" dirty="0" err="1"/>
              <a:t>action</a:t>
            </a:r>
            <a:r>
              <a:rPr lang="de-DE" dirty="0"/>
              <a:t>, and </a:t>
            </a:r>
            <a:r>
              <a:rPr lang="de-DE" dirty="0" err="1"/>
              <a:t>receives</a:t>
            </a:r>
            <a:r>
              <a:rPr lang="de-DE" dirty="0"/>
              <a:t> </a:t>
            </a:r>
            <a:r>
              <a:rPr lang="de-DE" dirty="0" err="1"/>
              <a:t>reward</a:t>
            </a:r>
            <a:r>
              <a:rPr lang="de-DE" dirty="0"/>
              <a:t> and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r>
              <a:rPr lang="de-DE" dirty="0" err="1"/>
              <a:t>Objective</a:t>
            </a:r>
            <a:r>
              <a:rPr lang="de-DE" dirty="0"/>
              <a:t>: </a:t>
            </a:r>
            <a:r>
              <a:rPr lang="de-DE" dirty="0" err="1"/>
              <a:t>maximizie</a:t>
            </a:r>
            <a:r>
              <a:rPr lang="de-DE" dirty="0"/>
              <a:t> </a:t>
            </a:r>
            <a:r>
              <a:rPr lang="de-DE" dirty="0" err="1"/>
              <a:t>expected</a:t>
            </a:r>
            <a:r>
              <a:rPr lang="de-DE" dirty="0"/>
              <a:t> </a:t>
            </a:r>
            <a:r>
              <a:rPr lang="de-DE" dirty="0" err="1"/>
              <a:t>cumulative</a:t>
            </a:r>
            <a:r>
              <a:rPr lang="de-DE" dirty="0"/>
              <a:t> </a:t>
            </a:r>
            <a:r>
              <a:rPr lang="de-DE" dirty="0" err="1"/>
              <a:t>return</a:t>
            </a:r>
            <a:endParaRPr lang="de-DE" dirty="0"/>
          </a:p>
          <a:p>
            <a:r>
              <a:rPr lang="de-DE" dirty="0" err="1"/>
              <a:t>Formalized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Markov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(MDP)</a:t>
            </a:r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id="{FA412462-7D87-0FA4-F6E7-36BE573AA08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9364721"/>
              </p:ext>
            </p:extLst>
          </p:nvPr>
        </p:nvGraphicFramePr>
        <p:xfrm>
          <a:off x="6294438" y="2019300"/>
          <a:ext cx="5027612" cy="4157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F98E03A5-3F3F-77DF-8F89-D61772ECDA4B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16440798-70E1-1601-6F04-9017C9B5E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BF82EEBB-7136-8783-1BF5-84EC843C1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2CC2CD60-68D9-4EE1-CF89-B64B40CB3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731A29EE-48D8-D3C8-F0C3-DC17E0AA0675}"/>
              </a:ext>
            </a:extLst>
          </p:cNvPr>
          <p:cNvSpPr/>
          <p:nvPr/>
        </p:nvSpPr>
        <p:spPr>
          <a:xfrm>
            <a:off x="11940988" y="4790209"/>
            <a:ext cx="2510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568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DC024122-C80E-4076-B618-426FF2225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0F5B81-318C-15DD-5E57-1EA04A67C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1517" y="773723"/>
            <a:ext cx="5874874" cy="1397004"/>
          </a:xfrm>
        </p:spPr>
        <p:txBody>
          <a:bodyPr anchor="b">
            <a:normAutofit/>
          </a:bodyPr>
          <a:lstStyle/>
          <a:p>
            <a:r>
              <a:rPr lang="de-DE" dirty="0"/>
              <a:t>Environment </a:t>
            </a:r>
            <a:r>
              <a:rPr lang="de-DE" dirty="0" err="1"/>
              <a:t>model</a:t>
            </a:r>
            <a:endParaRPr lang="de-DE" dirty="0"/>
          </a:p>
        </p:txBody>
      </p:sp>
      <p:pic>
        <p:nvPicPr>
          <p:cNvPr id="2050" name="Picture 2" descr="A Minimal Training Strategy to Play Flappy Bird Indefinitely with NEAT">
            <a:extLst>
              <a:ext uri="{FF2B5EF4-FFF2-40B4-BE49-F238E27FC236}">
                <a16:creationId xmlns:a16="http://schemas.microsoft.com/office/drawing/2014/main" id="{34F195B1-FCEA-478C-FC15-6101EABF2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0943" y="981406"/>
            <a:ext cx="3229628" cy="4423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463ECE-AF30-8B89-D828-651A02F60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1515" y="2411060"/>
            <a:ext cx="5874875" cy="3756660"/>
          </a:xfrm>
        </p:spPr>
        <p:txBody>
          <a:bodyPr>
            <a:normAutofit/>
          </a:bodyPr>
          <a:lstStyle/>
          <a:p>
            <a:r>
              <a:rPr lang="de-DE" dirty="0" err="1"/>
              <a:t>Observed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(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implemented</a:t>
            </a:r>
            <a:r>
              <a:rPr lang="de-DE" dirty="0"/>
              <a:t>):</a:t>
            </a:r>
          </a:p>
          <a:p>
            <a:pPr lvl="1"/>
            <a:r>
              <a:rPr lang="de-DE" dirty="0" err="1"/>
              <a:t>Vertical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pipe</a:t>
            </a:r>
            <a:r>
              <a:rPr lang="de-DE" dirty="0"/>
              <a:t> </a:t>
            </a:r>
            <a:r>
              <a:rPr lang="de-DE" dirty="0" err="1"/>
              <a:t>gap</a:t>
            </a:r>
            <a:endParaRPr lang="de-DE" dirty="0"/>
          </a:p>
          <a:p>
            <a:pPr lvl="1"/>
            <a:r>
              <a:rPr lang="de-DE" dirty="0"/>
              <a:t>Horizontal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pipe</a:t>
            </a:r>
            <a:endParaRPr lang="de-DE" dirty="0"/>
          </a:p>
          <a:p>
            <a:pPr lvl="1"/>
            <a:r>
              <a:rPr lang="de-DE" dirty="0" err="1"/>
              <a:t>Vertical</a:t>
            </a:r>
            <a:r>
              <a:rPr lang="de-DE" dirty="0"/>
              <a:t> </a:t>
            </a:r>
            <a:r>
              <a:rPr lang="de-DE" dirty="0" err="1"/>
              <a:t>velocity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bird</a:t>
            </a:r>
            <a:endParaRPr lang="de-DE" dirty="0"/>
          </a:p>
          <a:p>
            <a:r>
              <a:rPr lang="de-DE" dirty="0" err="1"/>
              <a:t>Continous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discretised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finite </a:t>
            </a:r>
            <a:r>
              <a:rPr lang="de-DE" dirty="0" err="1"/>
              <a:t>bins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grpSp>
        <p:nvGrpSpPr>
          <p:cNvPr id="2057" name="Group 2056">
            <a:extLst>
              <a:ext uri="{FF2B5EF4-FFF2-40B4-BE49-F238E27FC236}">
                <a16:creationId xmlns:a16="http://schemas.microsoft.com/office/drawing/2014/main" id="{829DAB2C-3574-4B22-939F-BB6C5D263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11624062" y="3193365"/>
            <a:ext cx="581000" cy="3664635"/>
            <a:chOff x="5006254" y="-1431285"/>
            <a:chExt cx="581000" cy="3664635"/>
          </a:xfrm>
        </p:grpSpPr>
        <p:sp>
          <p:nvSpPr>
            <p:cNvPr id="2058" name="Rectangle 2057">
              <a:extLst>
                <a:ext uri="{FF2B5EF4-FFF2-40B4-BE49-F238E27FC236}">
                  <a16:creationId xmlns:a16="http://schemas.microsoft.com/office/drawing/2014/main" id="{96BD37F6-BAB4-4BBF-B3E2-4395EAB83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V="1">
              <a:off x="5061025" y="-788944"/>
              <a:ext cx="526229" cy="3022294"/>
            </a:xfrm>
            <a:prstGeom prst="rect">
              <a:avLst/>
            </a:prstGeom>
            <a:blipFill dpi="0" rotWithShape="1"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Rectangle 2058">
              <a:extLst>
                <a:ext uri="{FF2B5EF4-FFF2-40B4-BE49-F238E27FC236}">
                  <a16:creationId xmlns:a16="http://schemas.microsoft.com/office/drawing/2014/main" id="{B9809A8D-5A7C-4A05-9F64-844C66FAB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V="1">
              <a:off x="5006254" y="-143128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feld 4">
            <a:extLst>
              <a:ext uri="{FF2B5EF4-FFF2-40B4-BE49-F238E27FC236}">
                <a16:creationId xmlns:a16="http://schemas.microsoft.com/office/drawing/2014/main" id="{C7D8EEF1-4440-274E-C2D8-FB0F63A6DE72}"/>
              </a:ext>
            </a:extLst>
          </p:cNvPr>
          <p:cNvSpPr txBox="1"/>
          <p:nvPr/>
        </p:nvSpPr>
        <p:spPr>
          <a:xfrm>
            <a:off x="990496" y="5419197"/>
            <a:ext cx="321435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/>
              <a:t>Illustration </a:t>
            </a:r>
            <a:r>
              <a:rPr lang="de-DE" sz="800" dirty="0" err="1"/>
              <a:t>of</a:t>
            </a:r>
            <a:r>
              <a:rPr lang="de-DE" sz="800" dirty="0"/>
              <a:t> </a:t>
            </a:r>
            <a:r>
              <a:rPr lang="de-DE" sz="800" dirty="0" err="1"/>
              <a:t>state</a:t>
            </a:r>
            <a:r>
              <a:rPr lang="de-DE" sz="800" dirty="0"/>
              <a:t> variables (Source: SB Games (2019)</a:t>
            </a: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F8A0EB84-7E16-3009-9408-B606286D175E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E8A1A3B9-A01D-1811-B66A-FA7C59655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53F1560E-10C2-6D99-2A5F-9DD48E0691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F75FBBE8-1CF0-4124-F4B6-0EA086CB6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C6A3595A-A719-DE75-3F09-7F1F031A204F}"/>
              </a:ext>
            </a:extLst>
          </p:cNvPr>
          <p:cNvSpPr/>
          <p:nvPr/>
        </p:nvSpPr>
        <p:spPr>
          <a:xfrm>
            <a:off x="11940988" y="4790209"/>
            <a:ext cx="2510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107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22FECF-67F2-AECF-7B57-4F289F5D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664" y="481408"/>
            <a:ext cx="10458729" cy="1439818"/>
          </a:xfrm>
        </p:spPr>
        <p:txBody>
          <a:bodyPr/>
          <a:lstStyle/>
          <a:p>
            <a:r>
              <a:rPr lang="de-DE" dirty="0"/>
              <a:t>Action </a:t>
            </a:r>
            <a:r>
              <a:rPr lang="de-DE" dirty="0" err="1"/>
              <a:t>space</a:t>
            </a:r>
            <a:r>
              <a:rPr lang="de-DE" dirty="0"/>
              <a:t> &amp; </a:t>
            </a:r>
            <a:r>
              <a:rPr lang="de-DE" dirty="0" err="1"/>
              <a:t>reward</a:t>
            </a:r>
            <a:r>
              <a:rPr lang="de-DE" dirty="0"/>
              <a:t> design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EA54B0B-B407-A139-286F-ECFF7A8B6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+mj-lt"/>
              </a:rPr>
              <a:t>Action Space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C9D176A-59BC-3FDA-D89F-3390D111405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discrete</a:t>
            </a:r>
            <a:r>
              <a:rPr lang="de-DE" dirty="0"/>
              <a:t> </a:t>
            </a:r>
            <a:r>
              <a:rPr lang="de-DE" dirty="0" err="1"/>
              <a:t>actions</a:t>
            </a:r>
            <a:endParaRPr lang="de-DE" dirty="0"/>
          </a:p>
          <a:p>
            <a:pPr lvl="1"/>
            <a:r>
              <a:rPr lang="de-DE" b="1" dirty="0"/>
              <a:t>Action 0</a:t>
            </a:r>
            <a:r>
              <a:rPr lang="de-DE" dirty="0"/>
              <a:t>: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flap</a:t>
            </a:r>
            <a:r>
              <a:rPr lang="de-DE" dirty="0"/>
              <a:t> (</a:t>
            </a:r>
            <a:r>
              <a:rPr lang="de-DE" dirty="0" err="1"/>
              <a:t>gravity-driven</a:t>
            </a:r>
            <a:r>
              <a:rPr lang="de-DE" dirty="0"/>
              <a:t> </a:t>
            </a:r>
            <a:r>
              <a:rPr lang="de-DE" dirty="0" err="1"/>
              <a:t>descent</a:t>
            </a:r>
            <a:r>
              <a:rPr lang="de-DE" dirty="0"/>
              <a:t>)</a:t>
            </a:r>
          </a:p>
          <a:p>
            <a:pPr lvl="1"/>
            <a:r>
              <a:rPr lang="de-DE" b="1" dirty="0"/>
              <a:t>Action 1</a:t>
            </a:r>
            <a:r>
              <a:rPr lang="de-DE" dirty="0"/>
              <a:t>: </a:t>
            </a:r>
            <a:r>
              <a:rPr lang="de-DE" dirty="0" err="1"/>
              <a:t>flap</a:t>
            </a:r>
            <a:r>
              <a:rPr lang="de-DE" dirty="0"/>
              <a:t> (</a:t>
            </a:r>
            <a:r>
              <a:rPr lang="de-DE" dirty="0" err="1"/>
              <a:t>upward</a:t>
            </a:r>
            <a:r>
              <a:rPr lang="de-DE" dirty="0"/>
              <a:t> </a:t>
            </a:r>
            <a:r>
              <a:rPr lang="de-DE" dirty="0" err="1"/>
              <a:t>impulse</a:t>
            </a:r>
            <a:r>
              <a:rPr lang="de-DE" dirty="0"/>
              <a:t>)</a:t>
            </a:r>
          </a:p>
          <a:p>
            <a:r>
              <a:rPr lang="de-DE" dirty="0"/>
              <a:t>Minimal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space</a:t>
            </a:r>
            <a:r>
              <a:rPr lang="de-DE" dirty="0"/>
              <a:t> </a:t>
            </a:r>
            <a:r>
              <a:rPr lang="de-DE" dirty="0" err="1"/>
              <a:t>reduces</a:t>
            </a:r>
            <a:r>
              <a:rPr lang="de-DE" dirty="0"/>
              <a:t> </a:t>
            </a:r>
            <a:r>
              <a:rPr lang="de-DE" dirty="0" err="1"/>
              <a:t>complexity</a:t>
            </a:r>
            <a:endParaRPr lang="de-DE" dirty="0"/>
          </a:p>
          <a:p>
            <a:r>
              <a:rPr lang="de-DE" dirty="0"/>
              <a:t>Forces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agent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learn</a:t>
            </a:r>
            <a:r>
              <a:rPr lang="de-DE" dirty="0"/>
              <a:t> </a:t>
            </a:r>
            <a:r>
              <a:rPr lang="de-DE" i="1" dirty="0" err="1"/>
              <a:t>when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act</a:t>
            </a:r>
            <a:r>
              <a:rPr lang="de-DE" dirty="0"/>
              <a:t>, not </a:t>
            </a:r>
            <a:r>
              <a:rPr lang="de-DE" i="1" dirty="0" err="1"/>
              <a:t>how</a:t>
            </a:r>
            <a:r>
              <a:rPr lang="de-DE" i="1" dirty="0"/>
              <a:t> </a:t>
            </a:r>
            <a:r>
              <a:rPr lang="de-DE" i="1" dirty="0" err="1"/>
              <a:t>much</a:t>
            </a:r>
            <a:endParaRPr lang="de-DE" i="1" dirty="0"/>
          </a:p>
          <a:p>
            <a:pPr marL="228600" lvl="1" indent="0">
              <a:buNone/>
            </a:pP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325BBE7-2C9F-5ACF-D8F1-E168688D1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8057" y="1843067"/>
            <a:ext cx="4994128" cy="662007"/>
          </a:xfrm>
        </p:spPr>
        <p:txBody>
          <a:bodyPr>
            <a:normAutofit/>
          </a:bodyPr>
          <a:lstStyle/>
          <a:p>
            <a:r>
              <a:rPr lang="de-DE" dirty="0" err="1">
                <a:latin typeface="+mj-lt"/>
              </a:rPr>
              <a:t>Reward</a:t>
            </a:r>
            <a:r>
              <a:rPr lang="de-DE" dirty="0">
                <a:latin typeface="+mj-lt"/>
              </a:rPr>
              <a:t> </a:t>
            </a:r>
            <a:r>
              <a:rPr lang="de-DE" dirty="0" err="1">
                <a:latin typeface="+mj-lt"/>
              </a:rPr>
              <a:t>Function</a:t>
            </a:r>
            <a:endParaRPr lang="de-DE" dirty="0">
              <a:latin typeface="+mj-lt"/>
            </a:endParaRP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371F4A22-BC90-2B2F-69BD-51D3BD4A1C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2547389"/>
            <a:ext cx="4724400" cy="3684588"/>
          </a:xfrm>
        </p:spPr>
        <p:txBody>
          <a:bodyPr/>
          <a:lstStyle/>
          <a:p>
            <a:r>
              <a:rPr lang="de-DE" b="1" dirty="0"/>
              <a:t>+0.1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timestep</a:t>
            </a:r>
            <a:r>
              <a:rPr lang="de-DE" dirty="0"/>
              <a:t> </a:t>
            </a:r>
            <a:r>
              <a:rPr lang="de-DE" dirty="0" err="1"/>
              <a:t>survived</a:t>
            </a:r>
            <a:endParaRPr lang="de-DE" dirty="0"/>
          </a:p>
          <a:p>
            <a:r>
              <a:rPr lang="de-DE" b="1" dirty="0"/>
              <a:t>-10</a:t>
            </a:r>
            <a:r>
              <a:rPr lang="de-DE" dirty="0"/>
              <a:t> on </a:t>
            </a:r>
            <a:r>
              <a:rPr lang="de-DE" dirty="0" err="1"/>
              <a:t>collision</a:t>
            </a:r>
            <a:r>
              <a:rPr lang="de-DE" dirty="0"/>
              <a:t> (</a:t>
            </a:r>
            <a:r>
              <a:rPr lang="de-DE" dirty="0" err="1"/>
              <a:t>pipe</a:t>
            </a:r>
            <a:r>
              <a:rPr lang="de-DE" dirty="0"/>
              <a:t>, </a:t>
            </a:r>
            <a:r>
              <a:rPr lang="de-DE" dirty="0" err="1"/>
              <a:t>ground</a:t>
            </a:r>
            <a:r>
              <a:rPr lang="de-DE" dirty="0"/>
              <a:t>, </a:t>
            </a:r>
            <a:r>
              <a:rPr lang="de-DE" dirty="0" err="1"/>
              <a:t>ceiling</a:t>
            </a:r>
            <a:r>
              <a:rPr lang="de-DE" dirty="0"/>
              <a:t>)</a:t>
            </a:r>
          </a:p>
          <a:p>
            <a:r>
              <a:rPr lang="de-DE" dirty="0" err="1"/>
              <a:t>Sparse</a:t>
            </a:r>
            <a:r>
              <a:rPr lang="de-DE" dirty="0"/>
              <a:t> but goal-</a:t>
            </a:r>
            <a:r>
              <a:rPr lang="de-DE" dirty="0" err="1"/>
              <a:t>aligned</a:t>
            </a:r>
            <a:r>
              <a:rPr lang="de-DE" dirty="0"/>
              <a:t> </a:t>
            </a:r>
            <a:r>
              <a:rPr lang="de-DE" dirty="0" err="1"/>
              <a:t>reward</a:t>
            </a:r>
            <a:r>
              <a:rPr lang="de-DE" dirty="0"/>
              <a:t> </a:t>
            </a:r>
            <a:r>
              <a:rPr lang="de-DE" dirty="0" err="1"/>
              <a:t>signal</a:t>
            </a:r>
            <a:endParaRPr lang="de-DE" dirty="0"/>
          </a:p>
          <a:p>
            <a:r>
              <a:rPr lang="de-DE" dirty="0" err="1"/>
              <a:t>Encourages</a:t>
            </a:r>
            <a:r>
              <a:rPr lang="de-DE" dirty="0"/>
              <a:t> </a:t>
            </a:r>
            <a:r>
              <a:rPr lang="de-DE" dirty="0" err="1"/>
              <a:t>long</a:t>
            </a:r>
            <a:r>
              <a:rPr lang="de-DE" dirty="0"/>
              <a:t>-term </a:t>
            </a:r>
            <a:r>
              <a:rPr lang="de-DE" dirty="0" err="1"/>
              <a:t>survival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-term </a:t>
            </a:r>
            <a:r>
              <a:rPr lang="de-DE" dirty="0" err="1"/>
              <a:t>gains</a:t>
            </a:r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E2834BD3-E51E-5D4A-9B21-9DF150086A0F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D53F6212-32BF-8413-978C-063097E84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A6691CEB-4312-19E5-6131-39CC62BC6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2C958112-0129-5D0A-5CC3-4E99F27B0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217B0DC5-6F56-6B4D-A727-41D09C41B330}"/>
              </a:ext>
            </a:extLst>
          </p:cNvPr>
          <p:cNvSpPr/>
          <p:nvPr/>
        </p:nvSpPr>
        <p:spPr>
          <a:xfrm>
            <a:off x="11940988" y="4790209"/>
            <a:ext cx="2510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442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D7E97E-F24D-E6B5-815C-2BB6F0EA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9345992" cy="1438450"/>
          </a:xfrm>
        </p:spPr>
        <p:txBody>
          <a:bodyPr/>
          <a:lstStyle/>
          <a:p>
            <a:r>
              <a:rPr lang="de-DE" dirty="0"/>
              <a:t>Q-Learning </a:t>
            </a:r>
            <a:r>
              <a:rPr lang="de-DE" dirty="0" err="1"/>
              <a:t>algorithm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AD144D-143E-F119-3FCE-ACDE2E85C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046151" cy="380480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de-DE" sz="2300" b="1" dirty="0"/>
              <a:t>Core </a:t>
            </a:r>
            <a:r>
              <a:rPr lang="de-DE" sz="2300" b="1" dirty="0" err="1"/>
              <a:t>Idea</a:t>
            </a:r>
            <a:endParaRPr lang="de-DE" sz="2300" b="1" dirty="0"/>
          </a:p>
          <a:p>
            <a:pPr>
              <a:lnSpc>
                <a:spcPct val="120000"/>
              </a:lnSpc>
            </a:pPr>
            <a:r>
              <a:rPr lang="de-DE" dirty="0" err="1"/>
              <a:t>Tabular</a:t>
            </a:r>
            <a:r>
              <a:rPr lang="de-DE" dirty="0"/>
              <a:t> Q-Learning  </a:t>
            </a:r>
            <a:r>
              <a:rPr lang="de-DE" dirty="0" err="1"/>
              <a:t>with</a:t>
            </a:r>
            <a:r>
              <a:rPr lang="de-DE" dirty="0"/>
              <a:t> a explicit </a:t>
            </a:r>
            <a:r>
              <a:rPr lang="de-DE" dirty="0" err="1"/>
              <a:t>state</a:t>
            </a:r>
            <a:r>
              <a:rPr lang="de-DE" dirty="0"/>
              <a:t>-action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table</a:t>
            </a:r>
            <a:endParaRPr lang="de-DE" dirty="0"/>
          </a:p>
          <a:p>
            <a:pPr marL="0" indent="0">
              <a:lnSpc>
                <a:spcPct val="220000"/>
              </a:lnSpc>
              <a:buNone/>
            </a:pPr>
            <a:r>
              <a:rPr lang="de-DE" sz="2300" b="1" dirty="0"/>
              <a:t>Learning </a:t>
            </a:r>
            <a:r>
              <a:rPr lang="de-DE" sz="2300" b="1" dirty="0" err="1"/>
              <a:t>mechanism</a:t>
            </a:r>
            <a:endParaRPr lang="de-DE" sz="2300" dirty="0"/>
          </a:p>
          <a:p>
            <a:pPr>
              <a:lnSpc>
                <a:spcPct val="120000"/>
              </a:lnSpc>
            </a:pPr>
            <a:r>
              <a:rPr lang="de-DE" dirty="0"/>
              <a:t>Iterative </a:t>
            </a:r>
            <a:r>
              <a:rPr lang="de-DE" dirty="0" err="1"/>
              <a:t>updates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Immediate </a:t>
            </a:r>
            <a:r>
              <a:rPr lang="de-DE" dirty="0" err="1"/>
              <a:t>reward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Estimated</a:t>
            </a:r>
            <a:r>
              <a:rPr lang="de-DE" dirty="0"/>
              <a:t> </a:t>
            </a:r>
            <a:r>
              <a:rPr lang="de-DE" dirty="0" err="1"/>
              <a:t>future</a:t>
            </a:r>
            <a:r>
              <a:rPr lang="de-DE" dirty="0"/>
              <a:t> </a:t>
            </a:r>
            <a:r>
              <a:rPr lang="de-DE" dirty="0" err="1"/>
              <a:t>return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dirty="0"/>
              <a:t>Off-</a:t>
            </a:r>
            <a:r>
              <a:rPr lang="de-DE" dirty="0" err="1"/>
              <a:t>policy</a:t>
            </a:r>
            <a:r>
              <a:rPr lang="de-DE" dirty="0"/>
              <a:t> update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maximum </a:t>
            </a:r>
            <a:r>
              <a:rPr lang="de-DE" dirty="0" err="1"/>
              <a:t>future</a:t>
            </a:r>
            <a:r>
              <a:rPr lang="de-DE" dirty="0"/>
              <a:t> Q-</a:t>
            </a:r>
            <a:r>
              <a:rPr lang="de-DE" dirty="0" err="1"/>
              <a:t>value</a:t>
            </a:r>
            <a:endParaRPr lang="de-DE" dirty="0"/>
          </a:p>
          <a:p>
            <a:pPr marL="0" indent="0">
              <a:lnSpc>
                <a:spcPct val="220000"/>
              </a:lnSpc>
              <a:buNone/>
            </a:pPr>
            <a:r>
              <a:rPr lang="de-DE" sz="2200" b="1" dirty="0"/>
              <a:t>Exploration </a:t>
            </a:r>
            <a:r>
              <a:rPr lang="de-DE" sz="2200" b="1" dirty="0" err="1"/>
              <a:t>Strategy</a:t>
            </a:r>
            <a:endParaRPr lang="de-DE" sz="2200" b="1" dirty="0"/>
          </a:p>
          <a:p>
            <a:pPr>
              <a:lnSpc>
                <a:spcPct val="120000"/>
              </a:lnSpc>
            </a:pPr>
            <a:r>
              <a:rPr lang="el-GR" dirty="0"/>
              <a:t>ε</a:t>
            </a:r>
            <a:r>
              <a:rPr lang="de-CH" dirty="0"/>
              <a:t>-</a:t>
            </a:r>
            <a:r>
              <a:rPr lang="de-CH" dirty="0" err="1"/>
              <a:t>greedy</a:t>
            </a:r>
            <a:r>
              <a:rPr lang="de-CH" dirty="0"/>
              <a:t> </a:t>
            </a:r>
            <a:r>
              <a:rPr lang="de-CH" dirty="0" err="1"/>
              <a:t>policy</a:t>
            </a:r>
            <a:r>
              <a:rPr lang="de-CH" dirty="0"/>
              <a:t> </a:t>
            </a:r>
            <a:r>
              <a:rPr lang="de-CH" dirty="0" err="1"/>
              <a:t>during</a:t>
            </a:r>
            <a:r>
              <a:rPr lang="de-CH" dirty="0"/>
              <a:t> </a:t>
            </a:r>
            <a:r>
              <a:rPr lang="de-CH" dirty="0" err="1"/>
              <a:t>training</a:t>
            </a:r>
            <a:r>
              <a:rPr lang="de-CH" dirty="0"/>
              <a:t> </a:t>
            </a:r>
            <a:r>
              <a:rPr lang="de-CH" dirty="0" err="1"/>
              <a:t>phase</a:t>
            </a:r>
            <a:endParaRPr lang="de-CH" dirty="0"/>
          </a:p>
          <a:p>
            <a:pPr>
              <a:lnSpc>
                <a:spcPct val="120000"/>
              </a:lnSpc>
            </a:pPr>
            <a:r>
              <a:rPr lang="de-CH" dirty="0"/>
              <a:t>Gradual </a:t>
            </a:r>
            <a:r>
              <a:rPr lang="de-CH" dirty="0" err="1"/>
              <a:t>transition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exploration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exploitation</a:t>
            </a:r>
            <a:endParaRPr lang="el-GR" dirty="0"/>
          </a:p>
          <a:p>
            <a:endParaRPr lang="de-DE" dirty="0">
              <a:latin typeface="+mn-lt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E956BED-F352-44DF-BCCE-80C84E400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288" y="5782373"/>
            <a:ext cx="4106165" cy="316834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EED1F42-DFD3-26EA-F89F-952A53546C08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059423C2-8D53-6A41-3FC6-04E4817F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5550120D-7C9D-1716-DDC9-4F738057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7D1220A8-C3D9-5E4E-E7CD-407886C35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  <p:sp>
        <p:nvSpPr>
          <p:cNvPr id="15" name="Rechteck 14">
            <a:extLst>
              <a:ext uri="{FF2B5EF4-FFF2-40B4-BE49-F238E27FC236}">
                <a16:creationId xmlns:a16="http://schemas.microsoft.com/office/drawing/2014/main" id="{C50E1310-DBE6-AD3E-A16E-BEDBEFE62061}"/>
              </a:ext>
            </a:extLst>
          </p:cNvPr>
          <p:cNvSpPr/>
          <p:nvPr/>
        </p:nvSpPr>
        <p:spPr>
          <a:xfrm>
            <a:off x="11940988" y="4790209"/>
            <a:ext cx="2510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890FB347-33FE-0BD3-6E19-3A5A8E9EAF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232610"/>
              </p:ext>
            </p:extLst>
          </p:nvPr>
        </p:nvGraphicFramePr>
        <p:xfrm>
          <a:off x="7250089" y="2997097"/>
          <a:ext cx="330035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8188">
                  <a:extLst>
                    <a:ext uri="{9D8B030D-6E8A-4147-A177-3AD203B41FA5}">
                      <a16:colId xmlns:a16="http://schemas.microsoft.com/office/drawing/2014/main" val="3988677118"/>
                    </a:ext>
                  </a:extLst>
                </a:gridCol>
                <a:gridCol w="1363980">
                  <a:extLst>
                    <a:ext uri="{9D8B030D-6E8A-4147-A177-3AD203B41FA5}">
                      <a16:colId xmlns:a16="http://schemas.microsoft.com/office/drawing/2014/main" val="3042546268"/>
                    </a:ext>
                  </a:extLst>
                </a:gridCol>
                <a:gridCol w="968188">
                  <a:extLst>
                    <a:ext uri="{9D8B030D-6E8A-4147-A177-3AD203B41FA5}">
                      <a16:colId xmlns:a16="http://schemas.microsoft.com/office/drawing/2014/main" val="3008281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State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DC1C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Q(</a:t>
                      </a:r>
                      <a:r>
                        <a:rPr lang="de-DE" b="1" dirty="0" err="1"/>
                        <a:t>no</a:t>
                      </a:r>
                      <a:r>
                        <a:rPr lang="de-DE" b="1" dirty="0"/>
                        <a:t> </a:t>
                      </a:r>
                      <a:r>
                        <a:rPr lang="de-DE" b="1" dirty="0" err="1"/>
                        <a:t>flap</a:t>
                      </a:r>
                      <a:r>
                        <a:rPr lang="de-DE" b="1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DC1C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Q(</a:t>
                      </a:r>
                      <a:r>
                        <a:rPr lang="de-DE" b="1" dirty="0" err="1"/>
                        <a:t>flap</a:t>
                      </a:r>
                      <a:r>
                        <a:rPr lang="de-DE" b="1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DC1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258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4DC1CA"/>
                        </a:gs>
                        <a:gs pos="50000">
                          <a:srgbClr val="4DC1CA">
                            <a:tint val="44500"/>
                            <a:satMod val="160000"/>
                          </a:srgbClr>
                        </a:gs>
                        <a:gs pos="100000">
                          <a:srgbClr val="4DC1CA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-2.1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4DC1CA"/>
                        </a:gs>
                        <a:gs pos="50000">
                          <a:srgbClr val="4DC1CA">
                            <a:tint val="44500"/>
                            <a:satMod val="160000"/>
                          </a:srgbClr>
                        </a:gs>
                        <a:gs pos="100000">
                          <a:srgbClr val="4DC1CA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4DC1CA"/>
                        </a:gs>
                        <a:gs pos="50000">
                          <a:srgbClr val="4DC1CA">
                            <a:tint val="44500"/>
                            <a:satMod val="160000"/>
                          </a:srgbClr>
                        </a:gs>
                        <a:gs pos="100000">
                          <a:srgbClr val="4DC1CA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957910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4DC1CA"/>
                        </a:gs>
                        <a:gs pos="50000">
                          <a:srgbClr val="4DC1CA">
                            <a:tint val="44500"/>
                            <a:satMod val="160000"/>
                          </a:srgbClr>
                        </a:gs>
                        <a:gs pos="100000">
                          <a:srgbClr val="4DC1CA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4DC1CA"/>
                        </a:gs>
                        <a:gs pos="50000">
                          <a:srgbClr val="4DC1CA">
                            <a:tint val="44500"/>
                            <a:satMod val="160000"/>
                          </a:srgbClr>
                        </a:gs>
                        <a:gs pos="100000">
                          <a:srgbClr val="4DC1CA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4DC1CA"/>
                        </a:gs>
                        <a:gs pos="50000">
                          <a:srgbClr val="4DC1CA">
                            <a:tint val="44500"/>
                            <a:satMod val="160000"/>
                          </a:srgbClr>
                        </a:gs>
                        <a:gs pos="100000">
                          <a:srgbClr val="4DC1CA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0969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4DC1CA"/>
                        </a:gs>
                        <a:gs pos="50000">
                          <a:srgbClr val="4DC1CA">
                            <a:tint val="44500"/>
                            <a:satMod val="160000"/>
                          </a:srgbClr>
                        </a:gs>
                        <a:gs pos="100000">
                          <a:srgbClr val="4DC1CA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4DC1CA"/>
                        </a:gs>
                        <a:gs pos="50000">
                          <a:srgbClr val="4DC1CA">
                            <a:tint val="44500"/>
                            <a:satMod val="160000"/>
                          </a:srgbClr>
                        </a:gs>
                        <a:gs pos="100000">
                          <a:srgbClr val="4DC1CA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-1.1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4DC1CA"/>
                        </a:gs>
                        <a:gs pos="50000">
                          <a:srgbClr val="4DC1CA">
                            <a:tint val="44500"/>
                            <a:satMod val="160000"/>
                          </a:srgbClr>
                        </a:gs>
                        <a:gs pos="100000">
                          <a:srgbClr val="4DC1CA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54112100"/>
                  </a:ext>
                </a:extLst>
              </a:tr>
            </a:tbl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2545094A-2B28-FC39-1BD6-5AFCD1E891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4367" y="2288855"/>
            <a:ext cx="431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994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9A4D4BEE-B5D7-B338-8EED-850949430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4367" y="2357094"/>
            <a:ext cx="431800" cy="3048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64E01DD-E47A-0FE5-ACC4-A5DEE6E88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Training &amp; </a:t>
            </a:r>
            <a:r>
              <a:rPr lang="de-DE" dirty="0" err="1"/>
              <a:t>experiments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77E45A-FDCE-A62E-2D23-24AA5E2A5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200" b="1" dirty="0"/>
              <a:t>Training </a:t>
            </a:r>
            <a:r>
              <a:rPr lang="de-DE" sz="2200" b="1" dirty="0" err="1"/>
              <a:t>setup</a:t>
            </a:r>
            <a:endParaRPr lang="de-DE" sz="2200" b="1" dirty="0"/>
          </a:p>
          <a:p>
            <a:pPr>
              <a:lnSpc>
                <a:spcPct val="110000"/>
              </a:lnSpc>
            </a:pPr>
            <a:r>
              <a:rPr lang="de-DE" dirty="0" err="1"/>
              <a:t>Episodic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(10,000 </a:t>
            </a:r>
            <a:r>
              <a:rPr lang="de-DE" dirty="0" err="1"/>
              <a:t>episodes</a:t>
            </a:r>
            <a:r>
              <a:rPr lang="de-DE" dirty="0"/>
              <a:t>)</a:t>
            </a:r>
          </a:p>
          <a:p>
            <a:pPr>
              <a:lnSpc>
                <a:spcPct val="110000"/>
              </a:lnSpc>
            </a:pPr>
            <a:r>
              <a:rPr lang="de-DE" dirty="0"/>
              <a:t>Episode </a:t>
            </a:r>
            <a:r>
              <a:rPr lang="de-DE" dirty="0" err="1"/>
              <a:t>terminates</a:t>
            </a:r>
            <a:r>
              <a:rPr lang="de-DE" dirty="0"/>
              <a:t> on </a:t>
            </a:r>
            <a:r>
              <a:rPr lang="de-DE" dirty="0" err="1"/>
              <a:t>collision</a:t>
            </a:r>
            <a:endParaRPr lang="de-DE" dirty="0"/>
          </a:p>
          <a:p>
            <a:pPr>
              <a:lnSpc>
                <a:spcPct val="110000"/>
              </a:lnSpc>
            </a:pPr>
            <a:r>
              <a:rPr lang="de-DE" dirty="0"/>
              <a:t>Return </a:t>
            </a:r>
            <a:r>
              <a:rPr lang="de-DE" dirty="0" err="1"/>
              <a:t>recorded</a:t>
            </a:r>
            <a:r>
              <a:rPr lang="de-DE" dirty="0"/>
              <a:t> per </a:t>
            </a:r>
            <a:r>
              <a:rPr lang="de-DE" dirty="0" err="1"/>
              <a:t>episode</a:t>
            </a:r>
            <a:endParaRPr lang="de-DE" dirty="0"/>
          </a:p>
          <a:p>
            <a:pPr marL="0" indent="0">
              <a:lnSpc>
                <a:spcPct val="200000"/>
              </a:lnSpc>
              <a:buNone/>
            </a:pPr>
            <a:r>
              <a:rPr lang="de-DE" sz="2200" b="1" dirty="0"/>
              <a:t>Experimental </a:t>
            </a:r>
            <a:r>
              <a:rPr lang="de-DE" sz="2200" b="1" dirty="0" err="1"/>
              <a:t>analysis</a:t>
            </a:r>
            <a:endParaRPr lang="de-DE" sz="2200" b="1" dirty="0"/>
          </a:p>
          <a:p>
            <a:pPr>
              <a:lnSpc>
                <a:spcPct val="110000"/>
              </a:lnSpc>
            </a:pPr>
            <a:r>
              <a:rPr lang="de-DE" dirty="0"/>
              <a:t>Hyperparameter </a:t>
            </a:r>
            <a:r>
              <a:rPr lang="de-DE" dirty="0" err="1"/>
              <a:t>ablations</a:t>
            </a:r>
            <a:r>
              <a:rPr lang="de-DE" dirty="0"/>
              <a:t>: </a:t>
            </a:r>
          </a:p>
          <a:p>
            <a:pPr lvl="1">
              <a:lnSpc>
                <a:spcPct val="110000"/>
              </a:lnSpc>
            </a:pPr>
            <a:r>
              <a:rPr lang="de-DE" dirty="0"/>
              <a:t>Learning rate </a:t>
            </a:r>
            <a:r>
              <a:rPr lang="el-GR" dirty="0"/>
              <a:t>α</a:t>
            </a:r>
          </a:p>
          <a:p>
            <a:pPr lvl="1">
              <a:lnSpc>
                <a:spcPct val="110000"/>
              </a:lnSpc>
            </a:pPr>
            <a:r>
              <a:rPr lang="el-GR" dirty="0"/>
              <a:t>ε-</a:t>
            </a:r>
            <a:r>
              <a:rPr lang="de-CH" dirty="0" err="1"/>
              <a:t>decay</a:t>
            </a:r>
            <a:endParaRPr lang="de-CH" dirty="0"/>
          </a:p>
          <a:p>
            <a:pPr lvl="1">
              <a:lnSpc>
                <a:spcPct val="110000"/>
              </a:lnSpc>
            </a:pPr>
            <a:r>
              <a:rPr lang="de-CH" dirty="0" err="1"/>
              <a:t>discount</a:t>
            </a:r>
            <a:r>
              <a:rPr lang="de-CH" dirty="0"/>
              <a:t> </a:t>
            </a:r>
            <a:r>
              <a:rPr lang="de-CH" dirty="0" err="1"/>
              <a:t>factor</a:t>
            </a:r>
            <a:r>
              <a:rPr lang="de-CH" dirty="0"/>
              <a:t> </a:t>
            </a:r>
            <a:r>
              <a:rPr lang="el-GR" dirty="0"/>
              <a:t>γ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4CA1D553-857F-11B9-E559-C5BD36FD6AC4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EE2E25BC-AC4F-0A2F-B7FA-D58C45F14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1CCB0A3B-990A-9796-8159-986CB880C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99F45626-DB1B-C978-BB4D-764D5A605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487A2F6E-EB2E-FFCB-CB56-0447C88DD68D}"/>
              </a:ext>
            </a:extLst>
          </p:cNvPr>
          <p:cNvSpPr/>
          <p:nvPr/>
        </p:nvSpPr>
        <p:spPr>
          <a:xfrm>
            <a:off x="11940988" y="4790209"/>
            <a:ext cx="2510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" name="Diagramm 9">
            <a:extLst>
              <a:ext uri="{FF2B5EF4-FFF2-40B4-BE49-F238E27FC236}">
                <a16:creationId xmlns:a16="http://schemas.microsoft.com/office/drawing/2014/main" id="{BCBFCCB5-8228-AF57-1937-FB42041AD4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11336"/>
              </p:ext>
            </p:extLst>
          </p:nvPr>
        </p:nvGraphicFramePr>
        <p:xfrm>
          <a:off x="5312235" y="3119436"/>
          <a:ext cx="5380518" cy="1914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80495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9D6D29B-CE0F-43B0-AD58-007C16D88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C22773B-3851-B467-2AC3-D7248B49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542" y="365124"/>
            <a:ext cx="10278577" cy="1325563"/>
          </a:xfrm>
        </p:spPr>
        <p:txBody>
          <a:bodyPr>
            <a:normAutofit/>
          </a:bodyPr>
          <a:lstStyle/>
          <a:p>
            <a:r>
              <a:rPr lang="de-DE" dirty="0"/>
              <a:t>Learning </a:t>
            </a:r>
            <a:r>
              <a:rPr lang="de-DE" dirty="0" err="1"/>
              <a:t>curve</a:t>
            </a:r>
            <a:endParaRPr lang="de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6BE796-9648-4A96-8E5C-7FDB123C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985391" y="-2005"/>
            <a:ext cx="206609" cy="2021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4A2B2F1-F540-0425-24B2-FAEE9FF8D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581" y="2019300"/>
            <a:ext cx="5318249" cy="354993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3101A-EA40-7735-B755-C34D3028B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186609"/>
            <a:ext cx="4988119" cy="3923742"/>
          </a:xfrm>
        </p:spPr>
        <p:txBody>
          <a:bodyPr>
            <a:normAutofit/>
          </a:bodyPr>
          <a:lstStyle/>
          <a:p>
            <a:r>
              <a:rPr lang="de-DE" dirty="0"/>
              <a:t>Strong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improvement</a:t>
            </a:r>
            <a:r>
              <a:rPr lang="de-DE" dirty="0"/>
              <a:t> in </a:t>
            </a:r>
            <a:r>
              <a:rPr lang="de-DE" dirty="0" err="1"/>
              <a:t>early</a:t>
            </a:r>
            <a:r>
              <a:rPr lang="de-DE" dirty="0"/>
              <a:t> </a:t>
            </a:r>
            <a:r>
              <a:rPr lang="de-DE" dirty="0" err="1"/>
              <a:t>training</a:t>
            </a:r>
            <a:endParaRPr lang="de-DE" dirty="0"/>
          </a:p>
          <a:p>
            <a:r>
              <a:rPr lang="de-DE" dirty="0"/>
              <a:t>High </a:t>
            </a:r>
            <a:r>
              <a:rPr lang="de-DE" dirty="0" err="1"/>
              <a:t>variance</a:t>
            </a:r>
            <a:r>
              <a:rPr lang="de-DE" dirty="0"/>
              <a:t> </a:t>
            </a:r>
            <a:r>
              <a:rPr lang="de-DE" dirty="0" err="1"/>
              <a:t>caused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 </a:t>
            </a:r>
            <a:r>
              <a:rPr lang="de-DE" dirty="0" err="1"/>
              <a:t>dynamics</a:t>
            </a:r>
            <a:endParaRPr lang="de-DE" dirty="0"/>
          </a:p>
          <a:p>
            <a:r>
              <a:rPr lang="de-DE" dirty="0" err="1"/>
              <a:t>Convergence</a:t>
            </a:r>
            <a:r>
              <a:rPr lang="de-DE" dirty="0"/>
              <a:t> after </a:t>
            </a:r>
            <a:r>
              <a:rPr lang="de-CH" dirty="0"/>
              <a:t>~2,000-3,000 </a:t>
            </a:r>
            <a:r>
              <a:rPr lang="de-CH" dirty="0" err="1"/>
              <a:t>episodes</a:t>
            </a:r>
            <a:endParaRPr lang="de-CH" dirty="0"/>
          </a:p>
          <a:p>
            <a:r>
              <a:rPr lang="de-CH" dirty="0" err="1"/>
              <a:t>Stable</a:t>
            </a:r>
            <a:r>
              <a:rPr lang="de-CH" dirty="0"/>
              <a:t> </a:t>
            </a:r>
            <a:r>
              <a:rPr lang="de-CH" dirty="0" err="1"/>
              <a:t>long</a:t>
            </a:r>
            <a:r>
              <a:rPr lang="de-CH" dirty="0"/>
              <a:t>-term </a:t>
            </a:r>
            <a:r>
              <a:rPr lang="de-CH" dirty="0" err="1"/>
              <a:t>policy</a:t>
            </a:r>
            <a:r>
              <a:rPr lang="de-CH" dirty="0"/>
              <a:t> </a:t>
            </a:r>
            <a:r>
              <a:rPr lang="de-CH" dirty="0" err="1"/>
              <a:t>behaviour</a:t>
            </a:r>
            <a:endParaRPr lang="de-CH" dirty="0"/>
          </a:p>
          <a:p>
            <a:endParaRPr lang="de-DE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5440BF0-CCE6-42AA-8970-78523D4C1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1619770" y="373807"/>
            <a:ext cx="526228" cy="2930667"/>
          </a:xfrm>
          <a:custGeom>
            <a:avLst/>
            <a:gdLst>
              <a:gd name="connsiteX0" fmla="*/ 757287 w 757287"/>
              <a:gd name="connsiteY0" fmla="*/ 3694096 h 3694096"/>
              <a:gd name="connsiteX1" fmla="*/ 757287 w 757287"/>
              <a:gd name="connsiteY1" fmla="*/ 0 h 3694096"/>
              <a:gd name="connsiteX2" fmla="*/ 0 w 757287"/>
              <a:gd name="connsiteY2" fmla="*/ 0 h 3694096"/>
              <a:gd name="connsiteX3" fmla="*/ 0 w 757287"/>
              <a:gd name="connsiteY3" fmla="*/ 3686094 h 3694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287" h="3694096">
                <a:moveTo>
                  <a:pt x="757287" y="3694096"/>
                </a:moveTo>
                <a:lnTo>
                  <a:pt x="757287" y="0"/>
                </a:lnTo>
                <a:lnTo>
                  <a:pt x="0" y="0"/>
                </a:lnTo>
                <a:lnTo>
                  <a:pt x="0" y="3686094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6000" sy="6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6F1A91C-E3A0-F08C-3E02-CD18401AC5C0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B878EF7D-239D-34FD-C910-ED99914B4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AF4586A3-3E41-92E7-09AB-6B4BDC135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1F622C2D-3C91-2492-4C44-5A0FF9C730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7BEC0CC-812D-F66C-DC14-3EB5361E8108}"/>
              </a:ext>
            </a:extLst>
          </p:cNvPr>
          <p:cNvSpPr/>
          <p:nvPr/>
        </p:nvSpPr>
        <p:spPr>
          <a:xfrm>
            <a:off x="11940988" y="0"/>
            <a:ext cx="251012" cy="2067791"/>
          </a:xfrm>
          <a:prstGeom prst="rect">
            <a:avLst/>
          </a:prstGeom>
          <a:solidFill>
            <a:srgbClr val="4DC1C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8882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78D106C1-B044-BA06-AD54-5C8B1199A6F0}"/>
              </a:ext>
            </a:extLst>
          </p:cNvPr>
          <p:cNvGrpSpPr/>
          <p:nvPr/>
        </p:nvGrpSpPr>
        <p:grpSpPr>
          <a:xfrm>
            <a:off x="-94767" y="-49173"/>
            <a:ext cx="12286766" cy="6907174"/>
            <a:chOff x="-94767" y="-49173"/>
            <a:chExt cx="12286766" cy="6907174"/>
          </a:xfrm>
        </p:grpSpPr>
        <p:pic>
          <p:nvPicPr>
            <p:cNvPr id="14" name="Grafik 13" descr="Ein Bild, das Grün, Wasser enthält.&#10;&#10;Automatisch generierte Beschreibung">
              <a:extLst>
                <a:ext uri="{FF2B5EF4-FFF2-40B4-BE49-F238E27FC236}">
                  <a16:creationId xmlns:a16="http://schemas.microsoft.com/office/drawing/2014/main" id="{3A3FEC60-2F78-F406-DC7C-B54B93D8B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9355"/>
            <a:stretch/>
          </p:blipFill>
          <p:spPr>
            <a:xfrm>
              <a:off x="3725140" y="-49171"/>
              <a:ext cx="3725141" cy="6907172"/>
            </a:xfrm>
            <a:prstGeom prst="rect">
              <a:avLst/>
            </a:prstGeom>
          </p:spPr>
        </p:pic>
        <p:pic>
          <p:nvPicPr>
            <p:cNvPr id="15" name="Grafik 14" descr="Ein Bild, das Grün, Wasser enthält.&#10;&#10;Automatisch generierte Beschreibung">
              <a:extLst>
                <a:ext uri="{FF2B5EF4-FFF2-40B4-BE49-F238E27FC236}">
                  <a16:creationId xmlns:a16="http://schemas.microsoft.com/office/drawing/2014/main" id="{8CE88C9A-39B7-5F57-1582-AF706362C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9355"/>
            <a:stretch/>
          </p:blipFill>
          <p:spPr>
            <a:xfrm>
              <a:off x="7443230" y="-49172"/>
              <a:ext cx="4748769" cy="6907172"/>
            </a:xfrm>
            <a:prstGeom prst="rect">
              <a:avLst/>
            </a:prstGeom>
          </p:spPr>
        </p:pic>
        <p:pic>
          <p:nvPicPr>
            <p:cNvPr id="13" name="Grafik 12" descr="Ein Bild, das Grün, Wasser enthält.&#10;&#10;Automatisch generierte Beschreibung">
              <a:extLst>
                <a:ext uri="{FF2B5EF4-FFF2-40B4-BE49-F238E27FC236}">
                  <a16:creationId xmlns:a16="http://schemas.microsoft.com/office/drawing/2014/main" id="{01DC77C1-5B39-D24A-1546-4F42018D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9401"/>
            <a:stretch/>
          </p:blipFill>
          <p:spPr>
            <a:xfrm>
              <a:off x="-94767" y="-49173"/>
              <a:ext cx="3826958" cy="6907173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03C2EAD7-40DC-E180-DBBE-89FA73448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Discussions</a:t>
            </a:r>
            <a:r>
              <a:rPr lang="de-DE" dirty="0"/>
              <a:t> &amp; </a:t>
            </a:r>
            <a:r>
              <a:rPr lang="de-DE" dirty="0" err="1"/>
              <a:t>limitations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19B3FC3-58BE-33CB-807C-FDF4A5B140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641135"/>
            <a:ext cx="4994128" cy="3684588"/>
          </a:xfrm>
        </p:spPr>
        <p:txBody>
          <a:bodyPr/>
          <a:lstStyle/>
          <a:p>
            <a:pPr>
              <a:lnSpc>
                <a:spcPct val="100000"/>
              </a:lnSpc>
              <a:buSzPct val="95000"/>
              <a:buFont typeface="Systemschrift Normal"/>
              <a:buChar char="ｘ"/>
            </a:pPr>
            <a:r>
              <a:rPr lang="de-DE" dirty="0"/>
              <a:t>State </a:t>
            </a:r>
            <a:r>
              <a:rPr lang="de-DE" dirty="0" err="1"/>
              <a:t>discretisation</a:t>
            </a:r>
            <a:r>
              <a:rPr lang="de-DE" dirty="0"/>
              <a:t> loses </a:t>
            </a:r>
            <a:r>
              <a:rPr lang="de-DE" dirty="0" err="1"/>
              <a:t>information</a:t>
            </a:r>
            <a:endParaRPr lang="de-DE" dirty="0"/>
          </a:p>
          <a:p>
            <a:pPr>
              <a:lnSpc>
                <a:spcPct val="100000"/>
              </a:lnSpc>
              <a:buSzPct val="95000"/>
              <a:buFont typeface="Systemschrift Normal"/>
              <a:buChar char="ｘ"/>
            </a:pPr>
            <a:r>
              <a:rPr lang="de-DE" dirty="0"/>
              <a:t>Q-</a:t>
            </a:r>
            <a:r>
              <a:rPr lang="de-DE" dirty="0" err="1"/>
              <a:t>table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larger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spaces</a:t>
            </a:r>
            <a:endParaRPr lang="de-DE" dirty="0"/>
          </a:p>
          <a:p>
            <a:pPr>
              <a:lnSpc>
                <a:spcPct val="100000"/>
              </a:lnSpc>
              <a:buSzPct val="95000"/>
              <a:buFont typeface="Systemschrift Normal"/>
              <a:buChar char="ｘ"/>
            </a:pPr>
            <a:r>
              <a:rPr lang="de-DE" dirty="0"/>
              <a:t>Environment </a:t>
            </a:r>
            <a:r>
              <a:rPr lang="de-DE" dirty="0" err="1"/>
              <a:t>dynamics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relatively</a:t>
            </a:r>
            <a:r>
              <a:rPr lang="de-DE" dirty="0"/>
              <a:t> </a:t>
            </a:r>
            <a:r>
              <a:rPr lang="de-DE" dirty="0" err="1"/>
              <a:t>determininstic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FC65812-28BE-6A7E-6CE7-F72BFF369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de-DE" sz="2200" dirty="0" err="1">
                <a:latin typeface="+mj-lt"/>
              </a:rPr>
              <a:t>Limitations</a:t>
            </a:r>
            <a:endParaRPr lang="de-DE" sz="2200" dirty="0">
              <a:latin typeface="+mj-lt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3536397-2683-60FF-D393-210F9CBB0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sz="2200" dirty="0" err="1">
                <a:latin typeface="+mj-lt"/>
              </a:rPr>
              <a:t>What</a:t>
            </a:r>
            <a:r>
              <a:rPr lang="de-DE" sz="2200" dirty="0">
                <a:latin typeface="+mj-lt"/>
              </a:rPr>
              <a:t> </a:t>
            </a:r>
            <a:r>
              <a:rPr lang="de-DE" sz="2200" dirty="0" err="1">
                <a:latin typeface="+mj-lt"/>
              </a:rPr>
              <a:t>works</a:t>
            </a:r>
            <a:endParaRPr lang="de-DE" sz="2200" dirty="0">
              <a:latin typeface="+mj-lt"/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9D52FE8-D812-6930-67B8-432226C9C0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641135"/>
            <a:ext cx="5007894" cy="3684588"/>
          </a:xfrm>
        </p:spPr>
        <p:txBody>
          <a:bodyPr/>
          <a:lstStyle/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de-DE" dirty="0"/>
              <a:t>A simple </a:t>
            </a:r>
            <a:r>
              <a:rPr lang="de-DE" dirty="0" err="1"/>
              <a:t>tabular</a:t>
            </a:r>
            <a:r>
              <a:rPr lang="de-DE" dirty="0"/>
              <a:t> RL </a:t>
            </a:r>
            <a:r>
              <a:rPr lang="de-DE" dirty="0" err="1"/>
              <a:t>method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sufficient</a:t>
            </a:r>
            <a:endParaRPr lang="de-DE" dirty="0"/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de-DE" dirty="0"/>
              <a:t>Clear and </a:t>
            </a:r>
            <a:r>
              <a:rPr lang="de-DE" dirty="0" err="1"/>
              <a:t>stable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signal</a:t>
            </a:r>
            <a:endParaRPr lang="de-DE" dirty="0"/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de-DE" dirty="0" err="1"/>
              <a:t>Interpretable</a:t>
            </a:r>
            <a:r>
              <a:rPr lang="de-DE" dirty="0"/>
              <a:t> </a:t>
            </a:r>
            <a:r>
              <a:rPr lang="de-DE" dirty="0" err="1"/>
              <a:t>agent</a:t>
            </a:r>
            <a:r>
              <a:rPr lang="de-DE" dirty="0"/>
              <a:t> </a:t>
            </a:r>
            <a:r>
              <a:rPr lang="de-DE" dirty="0" err="1"/>
              <a:t>behaviour</a:t>
            </a:r>
            <a:endParaRPr lang="de-DE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26982603-5FCE-EF9B-4BE1-3EDD880F1871}"/>
              </a:ext>
            </a:extLst>
          </p:cNvPr>
          <p:cNvGrpSpPr/>
          <p:nvPr/>
        </p:nvGrpSpPr>
        <p:grpSpPr>
          <a:xfrm>
            <a:off x="0" y="6461784"/>
            <a:ext cx="12192000" cy="396216"/>
            <a:chOff x="-24295" y="6489700"/>
            <a:chExt cx="12573000" cy="368300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3900239B-7D42-EA0D-A27E-E53DC4267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4295" y="6489700"/>
              <a:ext cx="4191000" cy="368300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86DD9AF5-C692-3E81-91A2-DBCCA8799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66705" y="6489700"/>
              <a:ext cx="4191000" cy="368300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EFE2C470-E5EE-30F6-DC49-F07585E30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7705" y="6489700"/>
              <a:ext cx="4191000" cy="368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3103666"/>
      </p:ext>
    </p:extLst>
  </p:cSld>
  <p:clrMapOvr>
    <a:masterClrMapping/>
  </p:clrMapOvr>
</p:sld>
</file>

<file path=ppt/theme/theme1.xml><?xml version="1.0" encoding="utf-8"?>
<a:theme xmlns:a="http://schemas.openxmlformats.org/drawingml/2006/main" name="VeniceBeachVTI">
  <a:themeElements>
    <a:clrScheme name="Venice Beach">
      <a:dk1>
        <a:sysClr val="windowText" lastClr="000000"/>
      </a:dk1>
      <a:lt1>
        <a:sysClr val="window" lastClr="FFFFFF"/>
      </a:lt1>
      <a:dk2>
        <a:srgbClr val="2B3E3D"/>
      </a:dk2>
      <a:lt2>
        <a:srgbClr val="FEF3EB"/>
      </a:lt2>
      <a:accent1>
        <a:srgbClr val="FE8542"/>
      </a:accent1>
      <a:accent2>
        <a:srgbClr val="EC6D60"/>
      </a:accent2>
      <a:accent3>
        <a:srgbClr val="CDA32B"/>
      </a:accent3>
      <a:accent4>
        <a:srgbClr val="EE66A7"/>
      </a:accent4>
      <a:accent5>
        <a:srgbClr val="EA5F48"/>
      </a:accent5>
      <a:accent6>
        <a:srgbClr val="C8466B"/>
      </a:accent6>
      <a:hlink>
        <a:srgbClr val="E46153"/>
      </a:hlink>
      <a:folHlink>
        <a:srgbClr val="CF63B0"/>
      </a:folHlink>
    </a:clrScheme>
    <a:fontScheme name="Avenir 1">
      <a:majorFont>
        <a:latin typeface="Avenir Next LT Pro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niceBeachVTI" id="{69839BBA-F383-4FFD-B56A-E36ACE43E09D}" vid="{060D2740-A69C-444A-B833-E03D333ADDA7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477</Words>
  <Application>Microsoft Macintosh PowerPoint</Application>
  <PresentationFormat>Breitbild</PresentationFormat>
  <Paragraphs>105</Paragraphs>
  <Slides>12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Aptos</vt:lpstr>
      <vt:lpstr>Arial</vt:lpstr>
      <vt:lpstr>Avenir Next LT Pro</vt:lpstr>
      <vt:lpstr>Avenir Next LT Pro Light</vt:lpstr>
      <vt:lpstr>Systemschrift Normal</vt:lpstr>
      <vt:lpstr>Wingdings</vt:lpstr>
      <vt:lpstr>VeniceBeachVTI</vt:lpstr>
      <vt:lpstr>PowerPoint-Präsentation</vt:lpstr>
      <vt:lpstr>Motivation &amp; problem setting</vt:lpstr>
      <vt:lpstr>Reinforcement learning setup</vt:lpstr>
      <vt:lpstr>Environment model</vt:lpstr>
      <vt:lpstr>Action space &amp; reward design</vt:lpstr>
      <vt:lpstr>Q-Learning algorithm</vt:lpstr>
      <vt:lpstr>Training &amp; experiments</vt:lpstr>
      <vt:lpstr>Learning curve</vt:lpstr>
      <vt:lpstr>Discussions &amp; limitations</vt:lpstr>
      <vt:lpstr>Conclusion &amp; future work</vt:lpstr>
      <vt:lpstr>Referenzen</vt:lpstr>
      <vt:lpstr>Fragen?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Frederic Kurbel</dc:creator>
  <cp:lastModifiedBy>Frederic Kurbel</cp:lastModifiedBy>
  <cp:revision>12</cp:revision>
  <dcterms:created xsi:type="dcterms:W3CDTF">2025-11-26T11:50:37Z</dcterms:created>
  <dcterms:modified xsi:type="dcterms:W3CDTF">2026-01-05T21:51:33Z</dcterms:modified>
</cp:coreProperties>
</file>

<file path=docProps/thumbnail.jpeg>
</file>